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77" r:id="rId5"/>
    <p:sldId id="260" r:id="rId6"/>
    <p:sldId id="265" r:id="rId7"/>
    <p:sldId id="263" r:id="rId8"/>
    <p:sldId id="271" r:id="rId9"/>
    <p:sldId id="272" r:id="rId10"/>
    <p:sldId id="273" r:id="rId11"/>
    <p:sldId id="281" r:id="rId12"/>
    <p:sldId id="266" r:id="rId13"/>
    <p:sldId id="261" r:id="rId14"/>
    <p:sldId id="269" r:id="rId15"/>
    <p:sldId id="279" r:id="rId16"/>
    <p:sldId id="280" r:id="rId17"/>
    <p:sldId id="282" r:id="rId18"/>
    <p:sldId id="268" r:id="rId19"/>
    <p:sldId id="270" r:id="rId20"/>
    <p:sldId id="278" r:id="rId21"/>
    <p:sldId id="274" r:id="rId22"/>
    <p:sldId id="275" r:id="rId23"/>
    <p:sldId id="276" r:id="rId24"/>
    <p:sldId id="283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3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L8666cons.htm" TargetMode="External"/><Relationship Id="rId2" Type="http://schemas.openxmlformats.org/officeDocument/2006/relationships/hyperlink" Target="https://contas.tcu.gov.br/juris/SvlProxyHighlight?base=ACORDAO&amp;ano=2016&amp;numero=2253&amp;colegiado=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contas.tcu.gov.br/juris/SvlProxyHighlight?base=ACORDAO&amp;ano=2016&amp;numero=183&amp;colegiado=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claudio.Torquato@agricultura.gov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18593" y="1481959"/>
            <a:ext cx="752540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As </a:t>
            </a:r>
            <a:r>
              <a:rPr lang="pt-BR" sz="4800" dirty="0"/>
              <a:t>principais ressalvas dos Órgãos de Controle Interno e Externo sob a gestão de transferências voluntárias no </a:t>
            </a:r>
            <a:r>
              <a:rPr lang="pt-BR" sz="4800" dirty="0" smtClean="0"/>
              <a:t>MAPA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87808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700" y="203200"/>
            <a:ext cx="9512300" cy="21209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É possível a extrapolação do objeto específico do convênio e requerer do convenente exigências próprias do resultado da implementação do programa de governo?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1800" y="2540000"/>
            <a:ext cx="8842202" cy="3831562"/>
          </a:xfrm>
        </p:spPr>
        <p:txBody>
          <a:bodyPr/>
          <a:lstStyle/>
          <a:p>
            <a:r>
              <a:rPr lang="pt-BR" sz="2400" b="1" dirty="0"/>
              <a:t>Acórdão nº 2.580/2014-Plenário. </a:t>
            </a:r>
            <a:r>
              <a:rPr lang="pt-BR" sz="2400" dirty="0" smtClean="0"/>
              <a:t>recomendação </a:t>
            </a:r>
            <a:r>
              <a:rPr lang="pt-BR" sz="2400" dirty="0"/>
              <a:t>ao FNDE, no que se refere aos recursos utilizados no âmbito do Programa PROINFÂNCIA, para que </a:t>
            </a:r>
            <a:r>
              <a:rPr lang="pt-BR" sz="2400" b="1" dirty="0"/>
              <a:t>inclua, nos instrumentos de convênio, </a:t>
            </a:r>
            <a:r>
              <a:rPr lang="pt-BR" sz="2400" b="1" dirty="0">
                <a:solidFill>
                  <a:srgbClr val="FF0000"/>
                </a:solidFill>
              </a:rPr>
              <a:t>cláusulas relativas a resultados a serem atingidos pelo Programa de Governo, nos termos da política pública a ser implementada, e não somente a conclusão física da obra, a prestação do serviço ou a efetivação da compra</a:t>
            </a:r>
            <a:r>
              <a:rPr lang="pt-BR" sz="2400" dirty="0"/>
              <a:t>, desassociados do objetivo a que se destina a respectiva contratação (item 9.1.1, TC-007.116/2013-6.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157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965" y="156518"/>
            <a:ext cx="9537585" cy="2998573"/>
          </a:xfrm>
        </p:spPr>
        <p:txBody>
          <a:bodyPr>
            <a:noAutofit/>
          </a:bodyPr>
          <a:lstStyle/>
          <a:p>
            <a:r>
              <a:rPr lang="pt-BR" sz="2800" dirty="0" smtClean="0"/>
              <a:t>Considerando que o inciso II do art. 9º  da PI nº 424, de 2016 prevê a impossibilidade de pagamento  de ações de custeio continuado do proponente é possível a continuidade dos convênios SUASA para melhoria das estruturas de fiscalização sanitária dos Estados da Federação?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509" y="3064476"/>
            <a:ext cx="8501448" cy="3558745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 smtClean="0"/>
              <a:t>No item 3.1.1.3 do Relatório de Contas (exercício 2016) a CGU recomendou ao MAPA: </a:t>
            </a:r>
          </a:p>
          <a:p>
            <a:pPr marL="0" indent="0" algn="just">
              <a:buNone/>
            </a:pPr>
            <a:r>
              <a:rPr lang="pt-BR" sz="2000" b="1" dirty="0" smtClean="0"/>
              <a:t>Implementar </a:t>
            </a:r>
            <a:r>
              <a:rPr lang="pt-BR" sz="2000" b="1" dirty="0"/>
              <a:t>mecanismo de avaliação das estruturas dos órgãos estaduais de defesa agropecuária e de monitoramento das melhorias decorrentes dos convênios do SUASA, incluindo, se possível, indicadores de desempenho, de modo a contribuir para um diagnóstico central do MAPA sobre as necessidades de fortalecimento das demais instâncias do Sistema. 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68139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3611" y="436605"/>
            <a:ext cx="8081319" cy="1466336"/>
          </a:xfrm>
        </p:spPr>
        <p:txBody>
          <a:bodyPr/>
          <a:lstStyle/>
          <a:p>
            <a:r>
              <a:rPr lang="pt-BR" dirty="0" smtClean="0"/>
              <a:t>EXECUÇÃO / ACOMPANHAMENTO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93125" y="1416908"/>
            <a:ext cx="7957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Vedações para fins de execução da despesa (art. 38) – 09 vedações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Transparência (art. 40)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Liberação dos Recursos (art. 41)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Contratação com Terceiros – vedações (art. 44) – 3 vedações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Contratação por entidades privadas sem fins lucrativos (art. 45)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Contratação por órgãos da administração pública (art. 49)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Do acompanhamento da execução (art. 53)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Comunicação de Irregularidades no Acompanhamento (art. 57) –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pt-BR" dirty="0" smtClean="0"/>
              <a:t>Regra dos 3 tempos de 45</a:t>
            </a:r>
          </a:p>
          <a:p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630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0700" y="2251738"/>
            <a:ext cx="8842202" cy="460626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b="1" i="1" dirty="0"/>
              <a:t>Acórdão nº 3.213/2013-1ª Câmara</a:t>
            </a:r>
            <a:r>
              <a:rPr lang="pt-BR" sz="2400" dirty="0"/>
              <a:t> - determinação ao Núcleo Estadual do Ministério Saúde/RN no sentido de que, </a:t>
            </a:r>
            <a:r>
              <a:rPr lang="pt-BR" sz="2400" b="1" i="1" dirty="0"/>
              <a:t>enquanto a Seção de Acompanhamento de Convênios não possuir, em seus quadros, profissionais devidamente treinados nas áreas de licitação, pesquisa de preços de medicamentos e engenharia, realize os acompanhamentos dos convênios celebrados pelo Ministério, com a participação de servidores de outros órgãos do Ministério</a:t>
            </a:r>
            <a:r>
              <a:rPr lang="pt-BR" sz="2400" dirty="0"/>
              <a:t>, com vista a garantir a efetiva verificação do cumprimento do objeto do ajuste, a regularidade do procedimento licitatório e a compatibilidade dos preços dos materiais/serviços/obras com os praticados no mercado.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300" y="127000"/>
            <a:ext cx="9159702" cy="18034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Depois de assinado o convênio é viável pedir sua interrupção por não possuir em meus quadros profissional treinado na área objeto da parceria?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63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200" y="529148"/>
            <a:ext cx="9274002" cy="1841500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É viável a subcontratação de empresa contratada a partir de licitação de convenente? </a:t>
            </a:r>
            <a:endParaRPr lang="pt-BR" sz="2800" b="1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92101" y="2370648"/>
            <a:ext cx="1035049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pt-BR" altLang="pt-BR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Acórdão nº 1.563/2013-Plenário</a:t>
            </a:r>
            <a:r>
              <a:rPr kumimoji="0" lang="pt-BR" altLang="pt-BR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- O TCU entendeu</a:t>
            </a:r>
            <a:r>
              <a:rPr kumimoji="0" lang="pt-BR" altLang="pt-BR" sz="2400" b="0" i="0" u="sng" strike="noStrike" cap="none" normalizeH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BR" altLang="pt-BR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sentido de que a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342900" algn="l"/>
              </a:tabLst>
            </a:pPr>
            <a:r>
              <a:rPr kumimoji="0" lang="pt-BR" altLang="pt-BR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autorização de subcontratação do fornecimento ou serviços prestados por entidades sem fins lucrativos</a:t>
            </a:r>
            <a:r>
              <a:rPr kumimoji="0" lang="pt-BR" altLang="pt-BR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pt-BR" altLang="pt-BR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decorrentes de procedimento licitatório, pode caracterizar desvio de finalidade</a:t>
            </a:r>
            <a:r>
              <a:rPr kumimoji="0" lang="pt-BR" altLang="pt-BR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se ficar evidenciado que a entidade contratada funciona apenas como mera intermediária do interesse  de terceiros, conforme Acórdão nº 7.459/2010-2ªC (item 1.7.1, TC-015.211/2013-4).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09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900" y="177800"/>
            <a:ext cx="9702800" cy="19558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A aprovação do projeto básico e executivo pelo Órgão Federal concedente afasta qualquer responsabilização do executor convenente?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2413000"/>
            <a:ext cx="9563100" cy="4191000"/>
          </a:xfrm>
        </p:spPr>
        <p:txBody>
          <a:bodyPr>
            <a:noAutofit/>
          </a:bodyPr>
          <a:lstStyle/>
          <a:p>
            <a:r>
              <a:rPr lang="pt-BR" sz="2400" b="1" u="sng" dirty="0">
                <a:hlinkClick r:id="rId2"/>
              </a:rPr>
              <a:t>Acórdão 2253/2016 Plenário</a:t>
            </a:r>
            <a:r>
              <a:rPr lang="pt-BR" sz="2400" b="1" u="sng" dirty="0"/>
              <a:t> - </a:t>
            </a:r>
            <a:r>
              <a:rPr lang="pt-BR" sz="2400" dirty="0"/>
              <a:t>Nos empreendimentos que utilizem recursos federais mediante transferências voluntárias, o </a:t>
            </a:r>
            <a:r>
              <a:rPr lang="pt-BR" sz="2400" b="1" dirty="0">
                <a:solidFill>
                  <a:srgbClr val="FF0000"/>
                </a:solidFill>
              </a:rPr>
              <a:t>corpo técnico do órgão concedente deve aprovar o projeto básico ou executivo da obra, em cumprimento ao art. 7º, § 2º, da </a:t>
            </a:r>
            <a:r>
              <a:rPr lang="pt-BR" sz="2400" b="1" u="sng" dirty="0">
                <a:solidFill>
                  <a:srgbClr val="FF0000"/>
                </a:solidFill>
                <a:hlinkClick r:id="rId3"/>
              </a:rPr>
              <a:t>Lei 8.666/1993</a:t>
            </a:r>
            <a:r>
              <a:rPr lang="pt-BR" sz="2400" b="1" dirty="0">
                <a:solidFill>
                  <a:srgbClr val="FF0000"/>
                </a:solidFill>
              </a:rPr>
              <a:t>,</a:t>
            </a:r>
            <a:r>
              <a:rPr lang="pt-BR" sz="2400" dirty="0"/>
              <a:t> o que </a:t>
            </a:r>
            <a:r>
              <a:rPr lang="pt-BR" sz="2400" dirty="0">
                <a:solidFill>
                  <a:srgbClr val="FF0000"/>
                </a:solidFill>
              </a:rPr>
              <a:t>não afasta a responsabilidade técnica dos gestores do órgão convenente</a:t>
            </a:r>
            <a:r>
              <a:rPr lang="pt-BR" sz="2400" dirty="0"/>
              <a:t>. Nessa análise, não se espera que o concedente refaça os projetos ou dedique considerável tempo de seus servidores na busca de vícios ocultos ou de difícil identificação, mas que verifique a efetiva existência e correção formal do projeto, em vista dos objetivos salientados no plano de trabalho. </a:t>
            </a:r>
          </a:p>
        </p:txBody>
      </p:sp>
    </p:spTree>
    <p:extLst>
      <p:ext uri="{BB962C8B-B14F-4D97-AF65-F5344CB8AC3E}">
        <p14:creationId xmlns:p14="http://schemas.microsoft.com/office/powerpoint/2010/main" val="251838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734" y="292100"/>
            <a:ext cx="9254066" cy="2082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Considerando o acúmulo de convênios a serem acompanhados por servidores, qual a média de tempo de atraso na atualização das informações no SICONV é considerada razoável?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5600" y="3035300"/>
            <a:ext cx="9182100" cy="3543300"/>
          </a:xfrm>
        </p:spPr>
        <p:txBody>
          <a:bodyPr>
            <a:normAutofit/>
          </a:bodyPr>
          <a:lstStyle/>
          <a:p>
            <a:r>
              <a:rPr lang="pt-BR" sz="2400" b="1" u="sng" dirty="0"/>
              <a:t>Acórdão nº 2.945/2016-Plenário</a:t>
            </a:r>
            <a:r>
              <a:rPr lang="pt-BR" sz="2400" dirty="0"/>
              <a:t> - o TCU deu ciência ao Ministério do Turismo de que </a:t>
            </a:r>
            <a:r>
              <a:rPr lang="pt-BR" sz="2400" dirty="0">
                <a:solidFill>
                  <a:srgbClr val="FF0000"/>
                </a:solidFill>
              </a:rPr>
              <a:t>a não inserção de informações tempestivas no SICONV constitui descumprimento ao disposto no art. 13 do Decreto nº 6.170/2007</a:t>
            </a:r>
            <a:r>
              <a:rPr lang="pt-BR" sz="2400" dirty="0"/>
              <a:t>, com redação dada pelo Decreto nº 6.619/2008, com possíveis prejuízos ao controle dos gastos públicos (item 9.1.5, TC-017.468/2016-7. </a:t>
            </a:r>
          </a:p>
        </p:txBody>
      </p:sp>
    </p:spTree>
    <p:extLst>
      <p:ext uri="{BB962C8B-B14F-4D97-AF65-F5344CB8AC3E}">
        <p14:creationId xmlns:p14="http://schemas.microsoft.com/office/powerpoint/2010/main" val="273400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113" y="181233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Há necessidade de ser efetivada a publicação de um PLANO DE FISCALIZAÇÃO ANUAL dos </a:t>
            </a:r>
            <a:r>
              <a:rPr lang="pt-BR" dirty="0" err="1" smtClean="0"/>
              <a:t>parcerios</a:t>
            </a:r>
            <a:r>
              <a:rPr lang="pt-BR" dirty="0" smtClean="0"/>
              <a:t> beneficiados com transferências voluntárias?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107" y="2275919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No item </a:t>
            </a:r>
            <a:r>
              <a:rPr lang="pt-BR" sz="2400" dirty="0" smtClean="0"/>
              <a:t>4.1.2.1 </a:t>
            </a:r>
            <a:r>
              <a:rPr lang="pt-BR" sz="2400" dirty="0"/>
              <a:t>do Relatório de Contas (exercício 2016) a CGU recomendou ao MAPA: </a:t>
            </a:r>
          </a:p>
          <a:p>
            <a:pPr algn="just"/>
            <a:r>
              <a:rPr lang="pt-BR" sz="2400" dirty="0" smtClean="0"/>
              <a:t>Solicitar </a:t>
            </a:r>
            <a:r>
              <a:rPr lang="pt-BR" sz="2400" dirty="0"/>
              <a:t>à Caixa/MAPA e às demais unidades responsáveis por acompanhar a execução das transferências voluntárias que apresentem Plano de Fiscalização dos ajustes, utilizando como critério o cronograma de execução do objeto.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4242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7619" y="384433"/>
            <a:ext cx="6472423" cy="974810"/>
          </a:xfrm>
        </p:spPr>
        <p:txBody>
          <a:bodyPr/>
          <a:lstStyle/>
          <a:p>
            <a:r>
              <a:rPr lang="pt-BR" dirty="0" smtClean="0"/>
              <a:t>PRESTAÇÃO DE CONTAS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93125" y="1416908"/>
            <a:ext cx="79577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Prestação de Contas (art. 59)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 </a:t>
            </a:r>
            <a:r>
              <a:rPr lang="pt-BR" dirty="0"/>
              <a:t>prestação de contas final tem por objetivo a </a:t>
            </a:r>
            <a:r>
              <a:rPr lang="pt-BR" u="sng" dirty="0"/>
              <a:t>demonstração e a</a:t>
            </a:r>
          </a:p>
          <a:p>
            <a:r>
              <a:rPr lang="pt-BR" u="sng" dirty="0"/>
              <a:t>verificação de resultados</a:t>
            </a:r>
            <a:r>
              <a:rPr lang="pt-BR" dirty="0"/>
              <a:t> e deve conter elementos que permitam </a:t>
            </a:r>
            <a:r>
              <a:rPr lang="pt-BR" u="sng" dirty="0"/>
              <a:t>avaliar a execução </a:t>
            </a:r>
            <a:r>
              <a:rPr lang="pt-BR" u="sng" dirty="0" smtClean="0"/>
              <a:t>do objeto</a:t>
            </a:r>
            <a:r>
              <a:rPr lang="pt-BR" dirty="0" smtClean="0"/>
              <a:t> </a:t>
            </a:r>
            <a:r>
              <a:rPr lang="pt-BR" dirty="0"/>
              <a:t>e o </a:t>
            </a:r>
            <a:r>
              <a:rPr lang="pt-BR" u="sng" dirty="0"/>
              <a:t>alcance das metas previstas</a:t>
            </a:r>
            <a:r>
              <a:rPr lang="pt-BR" dirty="0" smtClean="0"/>
              <a:t>. (art. 61)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Peças da Prestação de Contas (art. 62)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Prazo para Análise da PC (art. 64)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426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600" y="127000"/>
            <a:ext cx="9271000" cy="1828800"/>
          </a:xfrm>
        </p:spPr>
        <p:txBody>
          <a:bodyPr>
            <a:normAutofit/>
          </a:bodyPr>
          <a:lstStyle/>
          <a:p>
            <a:r>
              <a:rPr lang="pt-BR" dirty="0" smtClean="0"/>
              <a:t>Entende-se aprovada a PC que assegure  execução física de 100% do objeto conveniado?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1600" y="2133600"/>
            <a:ext cx="9804400" cy="4724399"/>
          </a:xfrm>
        </p:spPr>
        <p:txBody>
          <a:bodyPr>
            <a:normAutofit/>
          </a:bodyPr>
          <a:lstStyle/>
          <a:p>
            <a:r>
              <a:rPr lang="pt-BR" sz="2000" b="1" dirty="0"/>
              <a:t>Acórdão nº 1.266/2014-1ª Câmara - DOU de 23.04.2014</a:t>
            </a:r>
            <a:r>
              <a:rPr lang="pt-BR" sz="2000" dirty="0"/>
              <a:t> – o TCU enviou ao Ministério do Turismo e à Caixa Econômica Federal cópia de representação relativa a três contratos de repasse celebrados com uma prefeitura municipal (uma vez que os ajustes ainda estavam vigentes), informando que a empresa contratada (CNPJ nº 70.569.412/0001-09) para executar os serviços de pavimentação em paralelepípedo em diversas ruas do município é uma sociedade de fachada, utilizada para fraudar licitações, conforme verificado na “Operação Gasparzinho” (deflagrada em junho de 2011, pela Controladoria-Geral da União, Polícia Federal e Ministério Público Federal), ressaltando-se o entendimento do TCU no sentido de que </a:t>
            </a:r>
            <a:r>
              <a:rPr lang="pt-BR" sz="2000" b="1" dirty="0">
                <a:solidFill>
                  <a:srgbClr val="FF0000"/>
                </a:solidFill>
              </a:rPr>
              <a:t>a execução física do objeto, por si só, não leva à conclusão pela regularidade da despesa, especialmente quando não resta comprovado o nexo causal entre a execução financeira da despesa e a execução da obra</a:t>
            </a:r>
            <a:r>
              <a:rPr lang="pt-BR" sz="2000" dirty="0"/>
              <a:t>, em razão de a obra não ter sido executada pela beneficiária do pagamento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950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4593"/>
            <a:ext cx="9465149" cy="1355834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/>
              <a:t>TRANSFERÊNCIAS VOLUNTÁRIAS &amp; TCE</a:t>
            </a:r>
            <a:br>
              <a:rPr lang="pt-BR" sz="4000" b="1" dirty="0" smtClean="0"/>
            </a:br>
            <a:r>
              <a:rPr lang="pt-BR" sz="4000" b="1" dirty="0" smtClean="0"/>
              <a:t>Vida Nova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0717" y="1450427"/>
            <a:ext cx="9053285" cy="4590936"/>
          </a:xfrm>
        </p:spPr>
        <p:txBody>
          <a:bodyPr/>
          <a:lstStyle/>
          <a:p>
            <a:r>
              <a:rPr lang="pt-BR" dirty="0" smtClean="0"/>
              <a:t>TRANSFERÊNCIAS CONSTITUCIONAIS E LEGAIS</a:t>
            </a:r>
          </a:p>
          <a:p>
            <a:r>
              <a:rPr lang="pt-BR" dirty="0" smtClean="0"/>
              <a:t>LEI DE DIRETRIZES ORÇAMENTÁRIAS - ANUAL</a:t>
            </a:r>
          </a:p>
          <a:p>
            <a:r>
              <a:rPr lang="pt-BR" dirty="0" smtClean="0"/>
              <a:t>LEI nº 9.790/99 e DECRETO nº 3.100/99 (Termos de Parceria)</a:t>
            </a:r>
          </a:p>
          <a:p>
            <a:r>
              <a:rPr lang="pt-BR" dirty="0" smtClean="0"/>
              <a:t>DECRETO nº 6.170/2007</a:t>
            </a:r>
          </a:p>
          <a:p>
            <a:r>
              <a:rPr lang="pt-BR" dirty="0" smtClean="0"/>
              <a:t>PORTARIA INTERMINISTERIAL nº 424, de 30/12/2016 (IN nº </a:t>
            </a:r>
            <a:r>
              <a:rPr lang="pt-BR" dirty="0"/>
              <a:t>01, de </a:t>
            </a:r>
            <a:r>
              <a:rPr lang="pt-BR" dirty="0" smtClean="0"/>
              <a:t>1997; PI nº 127, de 2008; PI nº 507, de 2011)</a:t>
            </a:r>
          </a:p>
          <a:p>
            <a:r>
              <a:rPr lang="pt-BR" dirty="0" smtClean="0"/>
              <a:t>IN MP nº 02, de 09/10/2017 (acessibilidade em obras e serviços de engenharia em convênios e contratos de repasse)</a:t>
            </a:r>
          </a:p>
          <a:p>
            <a:r>
              <a:rPr lang="pt-BR" dirty="0" smtClean="0"/>
              <a:t> LEI  nº 13019, de 2014 (MROSC) – Termos de Colaboração e Termos de Fomento</a:t>
            </a:r>
          </a:p>
          <a:p>
            <a:r>
              <a:rPr lang="pt-BR" dirty="0" smtClean="0"/>
              <a:t>DECRETO nº 8726, de 2016 – Acordos de Cooperação (sem </a:t>
            </a:r>
            <a:r>
              <a:rPr lang="pt-BR" dirty="0" err="1" smtClean="0"/>
              <a:t>transf</a:t>
            </a:r>
            <a:r>
              <a:rPr lang="pt-BR" dirty="0" smtClean="0"/>
              <a:t>. R$)</a:t>
            </a:r>
          </a:p>
          <a:p>
            <a:r>
              <a:rPr lang="pt-BR" dirty="0"/>
              <a:t> </a:t>
            </a:r>
            <a:r>
              <a:rPr lang="pt-BR" dirty="0" smtClean="0"/>
              <a:t>IN TCU nº 71, de 2012 (recentemente alterado pela IN TCU nº 76, de 23/11/2016)</a:t>
            </a:r>
          </a:p>
          <a:p>
            <a:r>
              <a:rPr lang="pt-BR" dirty="0" smtClean="0"/>
              <a:t>DECISÃO NORMATIVA nº 155, de 2016 (</a:t>
            </a:r>
            <a:r>
              <a:rPr lang="pt-BR" dirty="0" err="1" smtClean="0"/>
              <a:t>e-TCE</a:t>
            </a:r>
            <a:r>
              <a:rPr lang="pt-BR" dirty="0" smtClean="0"/>
              <a:t> e ainda TCE acima de R$ 5 milhões)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1669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700" y="190500"/>
            <a:ext cx="9134302" cy="17399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Nos casos de obras e serviços de engenharia não acabados, além da instauração da competente TCE, há algo mais a fazer?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9700" y="1930400"/>
            <a:ext cx="10655300" cy="492759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pt-BR" sz="2600" b="1" dirty="0"/>
              <a:t>Acórdão nº 268/2015-Plenário. DOU de 18.02.2015, S. 1, p. 92.</a:t>
            </a:r>
            <a:r>
              <a:rPr lang="pt-BR" sz="2600" dirty="0"/>
              <a:t> Ementa: determinação à Prefeitura Municipal de Fortaleza para que em caso de OBRA INACABADA: </a:t>
            </a:r>
          </a:p>
          <a:p>
            <a:r>
              <a:rPr lang="pt-BR" sz="2600" dirty="0"/>
              <a:t> </a:t>
            </a:r>
          </a:p>
          <a:p>
            <a:r>
              <a:rPr lang="pt-BR" sz="2600" dirty="0"/>
              <a:t>a) adote, de imediato, as providências com vistas à preservação dos serviços já executados no âmbito do Contrato 9/2008; </a:t>
            </a:r>
          </a:p>
          <a:p>
            <a:r>
              <a:rPr lang="pt-BR" sz="2600" dirty="0"/>
              <a:t>b) promova uma completa e definitiva revisão dos quantitativos e preços constantes das planilhas de custos do projeto executivo da obra de reforma e ampliação do Hospital Maria José Barroso de Oliveira (</a:t>
            </a:r>
            <a:r>
              <a:rPr lang="pt-BR" sz="2600" dirty="0" err="1"/>
              <a:t>Frotinha</a:t>
            </a:r>
            <a:r>
              <a:rPr lang="pt-BR" sz="2600" dirty="0"/>
              <a:t> da </a:t>
            </a:r>
            <a:r>
              <a:rPr lang="pt-BR" sz="2600" dirty="0" err="1"/>
              <a:t>Parangaba</a:t>
            </a:r>
            <a:r>
              <a:rPr lang="pt-BR" sz="2600" dirty="0"/>
              <a:t>), a fim de determinar, dentre outros: a execução física e financeira da obra em relação ao total licitado, bem como o percentual físico e financeiro executado em relação ao valor do contrato; e os serviços de engenharia e o volume de recursos necessários para a conclusão do empreendimento; </a:t>
            </a:r>
          </a:p>
          <a:p>
            <a:r>
              <a:rPr lang="pt-BR" sz="2600" dirty="0"/>
              <a:t>c) em obediência ao inciso XXI do art. 37 da Constituição Federal e aos </a:t>
            </a:r>
            <a:r>
              <a:rPr lang="pt-BR" sz="2600" dirty="0" err="1"/>
              <a:t>arts</a:t>
            </a:r>
            <a:r>
              <a:rPr lang="pt-BR" sz="2600" dirty="0"/>
              <a:t>. 2º e 3º da Lei nº 8.666/1993, realize procedimento licitatório para a continuação dos serviços de construção do Hospital Maria José Barroso de Oliveira (</a:t>
            </a:r>
            <a:r>
              <a:rPr lang="pt-BR" sz="2600" dirty="0" err="1"/>
              <a:t>Frotinha</a:t>
            </a:r>
            <a:r>
              <a:rPr lang="pt-BR" sz="2600" dirty="0"/>
              <a:t> da </a:t>
            </a:r>
            <a:r>
              <a:rPr lang="pt-BR" sz="2600" dirty="0" err="1"/>
              <a:t>Parangaba</a:t>
            </a:r>
            <a:r>
              <a:rPr lang="pt-BR" sz="2600" dirty="0"/>
              <a:t>) e sua conclusão.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143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" y="0"/>
            <a:ext cx="9893300" cy="19304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Caso o Prefeito Municipal tenha assinado os relatórios técnicos de aceitação da obra, ele já está automaticamente incluído na responsabilidade por possíveis vícios de execução?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2362200"/>
            <a:ext cx="9194800" cy="4406899"/>
          </a:xfrm>
        </p:spPr>
        <p:txBody>
          <a:bodyPr/>
          <a:lstStyle/>
          <a:p>
            <a:pPr lvl="0"/>
            <a:r>
              <a:rPr lang="pt-BR" sz="2000" u="sng" dirty="0">
                <a:solidFill>
                  <a:schemeClr val="tx1"/>
                </a:solidFill>
                <a:hlinkClick r:id="rId2"/>
              </a:rPr>
              <a:t>Acórdão 183/2016 Plenário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/>
              <a:t>(Recurso de Reconsideração, Relator Ministro Vital do Rêgo). Responsabilidade. Convênio. Convenente. Execução física. Defeito construtivo. Ainda que o prefeito tenha assinado o relatório de cumprimento do objeto e o termo de aceitação definitiva da obra, </a:t>
            </a:r>
            <a:r>
              <a:rPr lang="pt-BR" sz="2000" b="1" dirty="0">
                <a:solidFill>
                  <a:srgbClr val="FF0000"/>
                </a:solidFill>
              </a:rPr>
              <a:t>é indevida sua responsabilização por prejuízo decorrente de falhas de construção de origem eminentemente técnicas e de difícil percepção para um leigo</a:t>
            </a:r>
            <a:r>
              <a:rPr lang="pt-BR" sz="2000" dirty="0"/>
              <a:t>, caso os serviços tenham sido atestados por servidores técnicos e não haja elementos que fundamentem </a:t>
            </a:r>
            <a:r>
              <a:rPr lang="pt-BR" sz="2000" i="1" dirty="0"/>
              <a:t>culpa in elegendo.</a:t>
            </a:r>
            <a:endParaRPr lang="pt-BR" sz="2000" dirty="0"/>
          </a:p>
          <a:p>
            <a:r>
              <a:rPr lang="pt-BR" sz="2000" dirty="0"/>
              <a:t>Além disso, </a:t>
            </a:r>
            <a:r>
              <a:rPr lang="pt-BR" sz="2000" dirty="0">
                <a:solidFill>
                  <a:srgbClr val="FF0000"/>
                </a:solidFill>
              </a:rPr>
              <a:t>não se pode imputar </a:t>
            </a:r>
            <a:r>
              <a:rPr lang="pt-BR" sz="2000" i="1" dirty="0">
                <a:solidFill>
                  <a:srgbClr val="FF0000"/>
                </a:solidFill>
              </a:rPr>
              <a:t>culpa in </a:t>
            </a:r>
            <a:r>
              <a:rPr lang="pt-BR" sz="2000" i="1" dirty="0" err="1">
                <a:solidFill>
                  <a:srgbClr val="FF0000"/>
                </a:solidFill>
              </a:rPr>
              <a:t>eligendo</a:t>
            </a:r>
            <a:r>
              <a:rPr lang="pt-BR" sz="2000" dirty="0">
                <a:solidFill>
                  <a:srgbClr val="FF0000"/>
                </a:solidFill>
              </a:rPr>
              <a:t> se ausentes elementos que permitam concluir que, à época da indicação, as pessoas escolhidas não detinham capacidade para o exercício de seu mister, ou que o gestor tivesse conhecimento de fatos desabonadores de suas condutas.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063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900" y="266700"/>
            <a:ext cx="9194800" cy="1714500"/>
          </a:xfrm>
        </p:spPr>
        <p:txBody>
          <a:bodyPr/>
          <a:lstStyle/>
          <a:p>
            <a:r>
              <a:rPr lang="pt-BR" dirty="0" smtClean="0"/>
              <a:t>Devo desconsiderar totalmente qualquer peça da PC enviada fora do SICONV?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5900" y="2082800"/>
            <a:ext cx="9563100" cy="4241799"/>
          </a:xfrm>
        </p:spPr>
        <p:txBody>
          <a:bodyPr>
            <a:noAutofit/>
          </a:bodyPr>
          <a:lstStyle/>
          <a:p>
            <a:r>
              <a:rPr lang="pt-BR" sz="2400" b="1" dirty="0"/>
              <a:t>Acórdão nº 446/2016-Plenário. Ementa: </a:t>
            </a:r>
            <a:r>
              <a:rPr lang="pt-BR" sz="2400" b="1" i="1" dirty="0">
                <a:solidFill>
                  <a:srgbClr val="FF0000"/>
                </a:solidFill>
              </a:rPr>
              <a:t>recomendação a órgãos concedentes no sentido de que, em relação às transferências voluntárias sob sua responsabilidade cujas prestações de contas tenham sido apresentadas unicamente por meio físico</a:t>
            </a:r>
            <a:r>
              <a:rPr lang="pt-BR" sz="2400" b="1" dirty="0"/>
              <a:t>, avaliem o respectivo aceite, na forma excepcionada no segundo parágrafo da Diretriz-CG/SICONV 11/2012, mediante a utilização da funcionalidade de "Resgate de Prestação de Contas" (descrita no item 10 do Manual "Prestação de Contas-Perfil Convenente e Concedente", disponibilizado no Portal dos Convênios) e a consequente atualização dos dados no SICONV.</a:t>
            </a:r>
          </a:p>
          <a:p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330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7777" y="148281"/>
            <a:ext cx="9208071" cy="172170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Se o convênio está vigente sem execução devo esperar pelo menos a finalização do exercício financeiro para notificar o convenente?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9626" y="2638384"/>
            <a:ext cx="8596668" cy="3880773"/>
          </a:xfrm>
        </p:spPr>
        <p:txBody>
          <a:bodyPr/>
          <a:lstStyle/>
          <a:p>
            <a:r>
              <a:rPr lang="pt-BR" dirty="0"/>
              <a:t>No item </a:t>
            </a:r>
            <a:r>
              <a:rPr lang="pt-BR" dirty="0" smtClean="0"/>
              <a:t>4.1.2.2 </a:t>
            </a:r>
            <a:r>
              <a:rPr lang="pt-BR" dirty="0"/>
              <a:t>do Relatório de Contas (exercício 2016) a CGU recomendou ao MAPA: 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Realizar </a:t>
            </a:r>
            <a:r>
              <a:rPr lang="pt-BR" dirty="0"/>
              <a:t>levantamento das transferências voluntárias cujos recursos foram transferidos há mais de um ano e não há execução do objeto, avaliando as medidas necessárias para o saneamento de eventuais pendências ou a pertinência em promover o distrato contratual ou do termo de convênio, buscando a aplicação dos recursos públicos na finalidade prevista.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265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94" y="241171"/>
            <a:ext cx="10572299" cy="5179326"/>
          </a:xfrm>
        </p:spPr>
      </p:pic>
      <p:sp>
        <p:nvSpPr>
          <p:cNvPr id="5" name="CaixaDeTexto 4"/>
          <p:cNvSpPr txBox="1"/>
          <p:nvPr/>
        </p:nvSpPr>
        <p:spPr>
          <a:xfrm>
            <a:off x="1762897" y="5420497"/>
            <a:ext cx="5700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CLAUDIO TORQUATO</a:t>
            </a:r>
          </a:p>
          <a:p>
            <a:r>
              <a:rPr lang="pt-BR" dirty="0" smtClean="0">
                <a:hlinkClick r:id="rId3"/>
              </a:rPr>
              <a:t>claudio.Torquato@agricultura.gov.br</a:t>
            </a:r>
            <a:endParaRPr lang="pt-BR" dirty="0" smtClean="0"/>
          </a:p>
          <a:p>
            <a:r>
              <a:rPr lang="pt-BR" dirty="0" smtClean="0"/>
              <a:t>61 3218 2400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7984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834" y="0"/>
            <a:ext cx="9609666" cy="2336800"/>
          </a:xfrm>
        </p:spPr>
        <p:txBody>
          <a:bodyPr>
            <a:normAutofit/>
          </a:bodyPr>
          <a:lstStyle/>
          <a:p>
            <a:r>
              <a:rPr lang="pt-BR" b="1" dirty="0" smtClean="0"/>
              <a:t>TRANSFERÊNCIAS VOLUNTÁRIAS</a:t>
            </a:r>
            <a:r>
              <a:rPr lang="pt-BR" b="1" dirty="0"/>
              <a:t/>
            </a:r>
            <a:br>
              <a:rPr lang="pt-BR" b="1" dirty="0"/>
            </a:br>
            <a:r>
              <a:rPr lang="pt-BR" sz="2200" b="1" dirty="0">
                <a:solidFill>
                  <a:srgbClr val="FF0000"/>
                </a:solidFill>
              </a:rPr>
              <a:t>entrega de recursos para Entes Federativos a título de cooperação, auxílio ou assistência financeira, que não decorrem de determinação constitucional ou </a:t>
            </a:r>
            <a:r>
              <a:rPr lang="pt-BR" sz="2200" b="1" dirty="0" smtClean="0">
                <a:solidFill>
                  <a:srgbClr val="FF0000"/>
                </a:solidFill>
              </a:rPr>
              <a:t>legal. </a:t>
            </a:r>
            <a:r>
              <a:rPr lang="pt-BR" sz="2200" b="1" dirty="0">
                <a:solidFill>
                  <a:srgbClr val="FF0000"/>
                </a:solidFill>
              </a:rPr>
              <a:t>Elas exigem a celebração de um instrumento jurídico entre as partes envolvidas e, regra geral, requerem contrapartida financeira do beneficiário.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5900" y="2336801"/>
            <a:ext cx="9029700" cy="4381500"/>
          </a:xfrm>
        </p:spPr>
        <p:txBody>
          <a:bodyPr>
            <a:normAutofit/>
          </a:bodyPr>
          <a:lstStyle/>
          <a:p>
            <a:r>
              <a:rPr lang="pt-BR" sz="2400" dirty="0" smtClean="0"/>
              <a:t>TERMO DE PARCERIA</a:t>
            </a:r>
          </a:p>
          <a:p>
            <a:r>
              <a:rPr lang="pt-BR" sz="2400" dirty="0" smtClean="0"/>
              <a:t>TERMO DE COLABORAÇÃO OU TERMO DE FOMENTO</a:t>
            </a:r>
          </a:p>
          <a:p>
            <a:r>
              <a:rPr lang="pt-BR" sz="2400" dirty="0" smtClean="0"/>
              <a:t>CONVÊNIO</a:t>
            </a:r>
          </a:p>
          <a:p>
            <a:r>
              <a:rPr lang="pt-BR" sz="2400" dirty="0" smtClean="0"/>
              <a:t>CONTRATO DE REPASSE</a:t>
            </a:r>
          </a:p>
          <a:p>
            <a:endParaRPr lang="pt-BR" sz="2400" dirty="0" smtClean="0"/>
          </a:p>
          <a:p>
            <a:r>
              <a:rPr lang="pt-BR" sz="2400" dirty="0"/>
              <a:t>ACORDO DE COOPERAÇÃO</a:t>
            </a:r>
          </a:p>
          <a:p>
            <a:r>
              <a:rPr lang="pt-BR" sz="2400" dirty="0" smtClean="0"/>
              <a:t>TERMO DE EXECUÇÃO DESCENTRALIZADA (</a:t>
            </a:r>
            <a:r>
              <a:rPr lang="pt-BR" sz="2400" dirty="0"/>
              <a:t>Portaria Conjunta MP/MF/CGU nº 8</a:t>
            </a:r>
            <a:r>
              <a:rPr lang="pt-BR" sz="2400" dirty="0" smtClean="0"/>
              <a:t>, de </a:t>
            </a:r>
            <a:r>
              <a:rPr lang="pt-BR" sz="2400" dirty="0"/>
              <a:t>7 de novembro de </a:t>
            </a:r>
            <a:r>
              <a:rPr lang="pt-BR" sz="2400" dirty="0" smtClean="0"/>
              <a:t>2012)</a:t>
            </a:r>
          </a:p>
        </p:txBody>
      </p:sp>
    </p:spTree>
    <p:extLst>
      <p:ext uri="{BB962C8B-B14F-4D97-AF65-F5344CB8AC3E}">
        <p14:creationId xmlns:p14="http://schemas.microsoft.com/office/powerpoint/2010/main" val="392076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0660" y="280087"/>
            <a:ext cx="9035105" cy="54647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 smtClean="0"/>
              <a:t>Item 2.3 (Avaliação </a:t>
            </a:r>
            <a:r>
              <a:rPr lang="pt-BR" sz="2400" b="1" dirty="0"/>
              <a:t>da Situação das Transferências </a:t>
            </a:r>
            <a:r>
              <a:rPr lang="pt-BR" sz="2400" b="1" dirty="0" smtClean="0"/>
              <a:t>Voluntárias) – Contas Consolidadas SE/MAPA – exercício 2016.</a:t>
            </a:r>
          </a:p>
          <a:p>
            <a:pPr marL="0" indent="0">
              <a:buNone/>
            </a:pPr>
            <a:r>
              <a:rPr lang="pt-BR" sz="2400" b="1" dirty="0" smtClean="0"/>
              <a:t> </a:t>
            </a:r>
            <a:endParaRPr lang="pt-BR" sz="2400" dirty="0"/>
          </a:p>
          <a:p>
            <a:pPr algn="just"/>
            <a:r>
              <a:rPr lang="pt-BR" sz="2400" dirty="0" smtClean="0"/>
              <a:t>Os </a:t>
            </a:r>
            <a:r>
              <a:rPr lang="pt-BR" sz="2400" dirty="0"/>
              <a:t>trabalhos apontaram para </a:t>
            </a:r>
            <a:r>
              <a:rPr lang="pt-BR" sz="2400" b="1" dirty="0"/>
              <a:t>falhas nas avaliações das propostas de transferências voluntárias, morosidade na execução dos ajustes, além da ausência, em algumas situações, do adequado monitoramento e acompanhamento da execução dos convênios/contratos de repasse. </a:t>
            </a:r>
          </a:p>
          <a:p>
            <a:pPr algn="just"/>
            <a:r>
              <a:rPr lang="pt-BR" sz="2400" dirty="0"/>
              <a:t>Quanto ao exame sobre os </a:t>
            </a:r>
            <a:r>
              <a:rPr lang="pt-BR" sz="2400" b="1" dirty="0"/>
              <a:t>convênios firmados no âmbito do Sistema Unificado de Atenção à Sanidade Agropecuária – SUASA</a:t>
            </a:r>
            <a:r>
              <a:rPr lang="pt-BR" sz="2400" dirty="0"/>
              <a:t>, foi verificada a </a:t>
            </a:r>
            <a:r>
              <a:rPr lang="pt-BR" sz="2400" b="1" dirty="0"/>
              <a:t>inexistência dos Planos Plurianuais de Atenção à Sanidade Agropecuária, essenciais para a identificação das necessidades dos entes parceiros; além da distribuição dos recursos do SUASA desproporcional aos percentuais estabelecidos pela área técnica. 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844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82600"/>
            <a:ext cx="9032702" cy="11303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PRINCIPAIS PONTOS RESSALVADOS PELOS ÓRGÃOS DE CONTROLE</a:t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9000" y="2260601"/>
            <a:ext cx="9032702" cy="4390362"/>
          </a:xfrm>
        </p:spPr>
        <p:txBody>
          <a:bodyPr>
            <a:normAutofit/>
          </a:bodyPr>
          <a:lstStyle/>
          <a:p>
            <a:r>
              <a:rPr lang="pt-BR" sz="4400" dirty="0" smtClean="0"/>
              <a:t>CELEBRAÇÃO</a:t>
            </a:r>
          </a:p>
          <a:p>
            <a:r>
              <a:rPr lang="pt-BR" sz="4400" dirty="0" smtClean="0"/>
              <a:t>EXECUÇÃO/ACOMPANHAMENTO</a:t>
            </a:r>
            <a:endParaRPr lang="pt-BR" sz="4400" dirty="0" smtClean="0"/>
          </a:p>
          <a:p>
            <a:r>
              <a:rPr lang="pt-BR" sz="4400" dirty="0" smtClean="0"/>
              <a:t>PRESTAÇÃO DE CONTAS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228777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29242" y="442097"/>
            <a:ext cx="4428066" cy="1320800"/>
          </a:xfrm>
        </p:spPr>
        <p:txBody>
          <a:bodyPr/>
          <a:lstStyle/>
          <a:p>
            <a:r>
              <a:rPr lang="pt-BR" dirty="0" smtClean="0"/>
              <a:t>CELEBRAÇÃO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93125" y="1416908"/>
            <a:ext cx="79577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Níveis de Celebração – NIVEL I a III (obras e serviços de engenharia) e IV/V (custeio ou aquisição);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Competências Concedente (mandatários) e Convenente (proponentes) (art. 6º e 7º)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Vedações para celebração (art. 9º) – oito vedações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Plurianualidade (art. 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Plano de Trabalho (art. 19)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Projeto Básico e Termos de Referência (art. 21)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Condições para Celebração (art. 22) – 18 condicionantes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Cláusulas Necessárias ( art. 27) – 37 cláusulas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Da Alteração do Instrumento (Art. 36)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868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700" y="152400"/>
            <a:ext cx="9134302" cy="1778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É viável a aprovação de cartilhas ou camisas produzidas pelo próprio convenente (terceiros privados) – contendo sua logomarca?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b="1" dirty="0"/>
              <a:t>Acórdão nº 984/2014-Plenário</a:t>
            </a:r>
            <a:r>
              <a:rPr lang="pt-BR" dirty="0"/>
              <a:t> DOU de 25.04.2014, - determinação ao Instituto Nacional de Colonização e Reforma Agrária (INCRA) para que ajuste suas minutas de convênios ou instrumentos congêneres, a fim de que passem a prever cláusulas, assim como assegure que os próximos ajustes da espécie obedeçam a tal diretiva: </a:t>
            </a:r>
          </a:p>
          <a:p>
            <a:r>
              <a:rPr lang="pt-BR" dirty="0"/>
              <a:t>a) </a:t>
            </a:r>
            <a:r>
              <a:rPr lang="pt-BR" b="1" dirty="0">
                <a:solidFill>
                  <a:srgbClr val="FF0000"/>
                </a:solidFill>
              </a:rPr>
              <a:t>proibindo a promoção de partido político, movimento social ou qualquer outra entidade privada com recursos do ajuste</a:t>
            </a:r>
            <a:r>
              <a:rPr lang="pt-BR" dirty="0"/>
              <a:t>, exemplificando, se possível, atitudes que configuram essa promoção, como, por exemplo, a utilização de bandeiras, logomarcas em documentos e camisetas da entidade ou do movimento; </a:t>
            </a:r>
          </a:p>
          <a:p>
            <a:r>
              <a:rPr lang="pt-BR" dirty="0"/>
              <a:t>b) </a:t>
            </a:r>
            <a:r>
              <a:rPr lang="pt-BR" b="1" dirty="0">
                <a:solidFill>
                  <a:srgbClr val="FF0000"/>
                </a:solidFill>
              </a:rPr>
              <a:t>proibindo qualquer forma de percepção de recursos do ajuste por dirigente da entidade</a:t>
            </a:r>
            <a:r>
              <a:rPr lang="pt-BR" dirty="0"/>
              <a:t>, a fim de garantir a plena observância aos princípios da impessoalidade e da moralidade administrativa;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593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101" y="254000"/>
            <a:ext cx="9108901" cy="16764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Caso não seja possível detalhar metas do Plano de Trabalho é viável seu consolidação em objeto mais amplo?</a:t>
            </a:r>
            <a:endParaRPr lang="pt-BR" b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65101" y="3009725"/>
            <a:ext cx="9220199" cy="19082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pt-BR" altLang="pt-BR" sz="20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Acórdão nº 7.075/2014-2ª Câmara</a:t>
            </a: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pt-BR" altLang="pt-BR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determinação à Fundação Biblioteca Nacional para que se abstenha de incorrer na impropriedade caracterizada pela celebração de convênio com </a:t>
            </a:r>
            <a:r>
              <a:rPr kumimoji="0" lang="pt-BR" altLang="pt-B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plano de trabalho contendo objeto genérico</a:t>
            </a:r>
            <a:r>
              <a:rPr kumimoji="0" lang="pt-BR" altLang="pt-BR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contrariando os termos dos </a:t>
            </a:r>
            <a:r>
              <a:rPr kumimoji="0" lang="pt-BR" altLang="pt-BR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arts</a:t>
            </a:r>
            <a:r>
              <a:rPr kumimoji="0" lang="pt-BR" altLang="pt-BR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21 e 22 da  Portaria Interministerial/MP, MF e CGU nº 127/2008, vigente à época.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67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" y="177800"/>
            <a:ext cx="9083502" cy="1752600"/>
          </a:xfrm>
        </p:spPr>
        <p:txBody>
          <a:bodyPr/>
          <a:lstStyle/>
          <a:p>
            <a:r>
              <a:rPr lang="pt-BR" dirty="0" smtClean="0"/>
              <a:t>Posso aprovar um convênio com certeza </a:t>
            </a:r>
            <a:r>
              <a:rPr lang="pt-BR" dirty="0" smtClean="0"/>
              <a:t>razoável </a:t>
            </a:r>
            <a:r>
              <a:rPr lang="pt-BR" dirty="0" smtClean="0"/>
              <a:t>do valor do bem a ser adquirido?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0500" y="1930401"/>
            <a:ext cx="9563100" cy="4429210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/>
              <a:t>No item 4.1.1.2 do Relatório de Contas (exercício 2016) a CGU recomendou ao MAPA:</a:t>
            </a:r>
          </a:p>
          <a:p>
            <a:pPr marL="0" indent="0">
              <a:buNone/>
            </a:pPr>
            <a:r>
              <a:rPr lang="pt-BR" sz="2400" dirty="0"/>
              <a:t>Condicionar a utilização dos recursos do Convênio nº 839226 à efetiva demonstração de que os preços constantes do Plano de Trabalho se coadunam com os valores de </a:t>
            </a:r>
            <a:r>
              <a:rPr lang="pt-BR" sz="2400" dirty="0" smtClean="0"/>
              <a:t>mercado; e</a:t>
            </a:r>
          </a:p>
          <a:p>
            <a:pPr marL="0" indent="0">
              <a:buNone/>
            </a:pPr>
            <a:r>
              <a:rPr lang="pt-BR" sz="2400" dirty="0"/>
              <a:t>Verificar se os valores constantes do Plano de Trabalho apresentam </a:t>
            </a:r>
            <a:r>
              <a:rPr lang="pt-BR" sz="2400" dirty="0" err="1"/>
              <a:t>sobrepreço</a:t>
            </a:r>
            <a:r>
              <a:rPr lang="pt-BR" sz="2400" dirty="0"/>
              <a:t> em relação ao preço de mercado dos kits de irrigação. Caso seja evidenciado o </a:t>
            </a:r>
            <a:r>
              <a:rPr lang="pt-BR" sz="2400" dirty="0" err="1"/>
              <a:t>sobrepreço</a:t>
            </a:r>
            <a:r>
              <a:rPr lang="pt-BR" sz="2400" dirty="0"/>
              <a:t>, apurar responsabilidade de quem deu causa à liberação integral dos recursos do convênio 839226, em que pesem os alertas da área técnica e da área jurídica sobre a necessidade de demonstração da adequação dos preços contidos na proposta de convênio.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7345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222</TotalTime>
  <Words>2139</Words>
  <Application>Microsoft Office PowerPoint</Application>
  <PresentationFormat>Widescreen</PresentationFormat>
  <Paragraphs>105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Arial</vt:lpstr>
      <vt:lpstr>Times New Roman</vt:lpstr>
      <vt:lpstr>Trebuchet MS</vt:lpstr>
      <vt:lpstr>Wingdings 3</vt:lpstr>
      <vt:lpstr>Facetado</vt:lpstr>
      <vt:lpstr>Apresentação do PowerPoint</vt:lpstr>
      <vt:lpstr>TRANSFERÊNCIAS VOLUNTÁRIAS &amp; TCE Vida Nova</vt:lpstr>
      <vt:lpstr>TRANSFERÊNCIAS VOLUNTÁRIAS entrega de recursos para Entes Federativos a título de cooperação, auxílio ou assistência financeira, que não decorrem de determinação constitucional ou legal. Elas exigem a celebração de um instrumento jurídico entre as partes envolvidas e, regra geral, requerem contrapartida financeira do beneficiário.</vt:lpstr>
      <vt:lpstr>Apresentação do PowerPoint</vt:lpstr>
      <vt:lpstr>PRINCIPAIS PONTOS RESSALVADOS PELOS ÓRGÃOS DE CONTROLE </vt:lpstr>
      <vt:lpstr>CELEBRAÇÃO</vt:lpstr>
      <vt:lpstr>É viável a aprovação de cartilhas ou camisas produzidas pelo próprio convenente (terceiros privados) – contendo sua logomarca? </vt:lpstr>
      <vt:lpstr>Caso não seja possível detalhar metas do Plano de Trabalho é viável seu consolidação em objeto mais amplo?</vt:lpstr>
      <vt:lpstr>Posso aprovar um convênio com certeza razoável do valor do bem a ser adquirido?</vt:lpstr>
      <vt:lpstr>É possível a extrapolação do objeto específico do convênio e requerer do convenente exigências próprias do resultado da implementação do programa de governo?</vt:lpstr>
      <vt:lpstr>Considerando que o inciso II do art. 9º  da PI nº 424, de 2016 prevê a impossibilidade de pagamento  de ações de custeio continuado do proponente é possível a continuidade dos convênios SUASA para melhoria das estruturas de fiscalização sanitária dos Estados da Federação? </vt:lpstr>
      <vt:lpstr>EXECUÇÃO / ACOMPANHAMENTO</vt:lpstr>
      <vt:lpstr>Depois de assinado o convênio é viável pedir sua interrupção por não possuir em meus quadros profissional treinado na área objeto da parceria?</vt:lpstr>
      <vt:lpstr>É viável a subcontratação de empresa contratada a partir de licitação de convenente? </vt:lpstr>
      <vt:lpstr>A aprovação do projeto básico e executivo pelo Órgão Federal concedente afasta qualquer responsabilização do executor convenente?</vt:lpstr>
      <vt:lpstr>Considerando o acúmulo de convênios a serem acompanhados por servidores, qual a média de tempo de atraso na atualização das informações no SICONV é considerada razoável?</vt:lpstr>
      <vt:lpstr>Há necessidade de ser efetivada a publicação de um PLANO DE FISCALIZAÇÃO ANUAL dos parcerios beneficiados com transferências voluntárias? </vt:lpstr>
      <vt:lpstr>PRESTAÇÃO DE CONTAS</vt:lpstr>
      <vt:lpstr>Entende-se aprovada a PC que assegure  execução física de 100% do objeto conveniado?</vt:lpstr>
      <vt:lpstr>Nos casos de obras e serviços de engenharia não acabados, além da instauração da competente TCE, há algo mais a fazer?</vt:lpstr>
      <vt:lpstr>Caso o Prefeito Municipal tenha assinado os relatórios técnicos de aceitação da obra, ele já está automaticamente incluído na responsabilidade por possíveis vícios de execução?</vt:lpstr>
      <vt:lpstr>Devo desconsiderar totalmente qualquer peça da PC enviada fora do SICONV?</vt:lpstr>
      <vt:lpstr>Se o convênio está vigente sem execução devo esperar pelo menos a finalização do exercício financeiro para notificar o convenente?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Claudio Torquato da Silva</dc:creator>
  <cp:lastModifiedBy>Claudio Torquato da Silva</cp:lastModifiedBy>
  <cp:revision>29</cp:revision>
  <dcterms:created xsi:type="dcterms:W3CDTF">2017-10-13T19:26:33Z</dcterms:created>
  <dcterms:modified xsi:type="dcterms:W3CDTF">2017-10-16T17:17:56Z</dcterms:modified>
</cp:coreProperties>
</file>