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8" r:id="rId10"/>
    <p:sldId id="269" r:id="rId11"/>
    <p:sldId id="270" r:id="rId12"/>
    <p:sldId id="271" r:id="rId13"/>
    <p:sldId id="257" r:id="rId14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5459" autoAdjust="0"/>
    <p:restoredTop sz="94660"/>
  </p:normalViewPr>
  <p:slideViewPr>
    <p:cSldViewPr snapToGrid="0">
      <p:cViewPr varScale="1">
        <p:scale>
          <a:sx n="78" d="100"/>
          <a:sy n="78" d="100"/>
        </p:scale>
        <p:origin x="114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Pasta2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arcosgl\Downloads\Pedidos%20(2)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Pasta3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Pasta3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spc="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r>
              <a:rPr lang="es-ES_tradnl" sz="1800" b="1" dirty="0">
                <a:solidFill>
                  <a:schemeClr val="bg1"/>
                </a:solidFill>
              </a:rPr>
              <a:t>Pedidos</a:t>
            </a:r>
            <a:r>
              <a:rPr lang="es-ES_tradnl" sz="1800" b="1" baseline="0" dirty="0">
                <a:solidFill>
                  <a:schemeClr val="bg1"/>
                </a:solidFill>
              </a:rPr>
              <a:t> de </a:t>
            </a:r>
            <a:r>
              <a:rPr lang="es-ES_tradnl" sz="1800" b="1" baseline="0" dirty="0" err="1">
                <a:solidFill>
                  <a:schemeClr val="bg1"/>
                </a:solidFill>
              </a:rPr>
              <a:t>Acesso</a:t>
            </a:r>
            <a:r>
              <a:rPr lang="es-ES_tradnl" sz="1800" b="1" baseline="0" dirty="0">
                <a:solidFill>
                  <a:schemeClr val="bg1"/>
                </a:solidFill>
              </a:rPr>
              <a:t> no Brasil</a:t>
            </a:r>
            <a:endParaRPr lang="es-ES_tradnl" sz="1800" b="1" dirty="0">
              <a:solidFill>
                <a:schemeClr val="bg1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spc="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/>
      <c:pieChart>
        <c:varyColors val="1"/>
        <c:ser>
          <c:idx val="0"/>
          <c:order val="0"/>
          <c:explosion val="4"/>
          <c:dPt>
            <c:idx val="0"/>
            <c:bubble3D val="0"/>
            <c:explosion val="21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A1A5-41ED-9413-636521B04E2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A1A5-41ED-9413-636521B04E20}"/>
              </c:ext>
            </c:extLst>
          </c:dPt>
          <c:dLbls>
            <c:dLbl>
              <c:idx val="0"/>
              <c:layout>
                <c:manualLayout>
                  <c:x val="8.6927712160979873E-2"/>
                  <c:y val="-0.1750710848643919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1A5-41ED-9413-636521B04E20}"/>
                </c:ext>
              </c:extLst>
            </c:dLbl>
            <c:dLbl>
              <c:idx val="1"/>
              <c:layout>
                <c:manualLayout>
                  <c:x val="-9.276126421697288E-2"/>
                  <c:y val="5.43496646252551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1A5-41ED-9413-636521B04E2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Planilha1!$C$5:$C$6</c:f>
              <c:strCache>
                <c:ptCount val="2"/>
                <c:pt idx="0">
                  <c:v>Acesso concedido</c:v>
                </c:pt>
                <c:pt idx="1">
                  <c:v>Acesso negado</c:v>
                </c:pt>
              </c:strCache>
            </c:strRef>
          </c:cat>
          <c:val>
            <c:numRef>
              <c:f>Planilha1!$D$5:$D$6</c:f>
              <c:numCache>
                <c:formatCode>0.00%</c:formatCode>
                <c:ptCount val="2"/>
                <c:pt idx="0">
                  <c:v>0.75360000000000005</c:v>
                </c:pt>
                <c:pt idx="1">
                  <c:v>0.24640000000000001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1A5-41ED-9413-636521B04E2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Planilha1!$H$53</c:f>
              <c:strCache>
                <c:ptCount val="1"/>
                <c:pt idx="0">
                  <c:v>quantidade</c:v>
                </c:pt>
              </c:strCache>
            </c:strRef>
          </c:tx>
          <c:spPr>
            <a:solidFill>
              <a:schemeClr val="bg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Planilha1!$G$54:$G$59</c:f>
              <c:numCache>
                <c:formatCode>General</c:formatCode>
                <c:ptCount val="6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</c:numCache>
            </c:numRef>
          </c:cat>
          <c:val>
            <c:numRef>
              <c:f>Planilha1!$H$54:$H$59</c:f>
              <c:numCache>
                <c:formatCode>General</c:formatCode>
                <c:ptCount val="6"/>
                <c:pt idx="0">
                  <c:v>55212</c:v>
                </c:pt>
                <c:pt idx="1">
                  <c:v>86661</c:v>
                </c:pt>
                <c:pt idx="2">
                  <c:v>90167</c:v>
                </c:pt>
                <c:pt idx="3">
                  <c:v>102423</c:v>
                </c:pt>
                <c:pt idx="4">
                  <c:v>111669</c:v>
                </c:pt>
                <c:pt idx="5">
                  <c:v>112077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776-468B-80DD-AC4CD80B1EE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613582064"/>
        <c:axId val="907437584"/>
      </c:barChart>
      <c:catAx>
        <c:axId val="16135820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907437584"/>
        <c:crosses val="autoZero"/>
        <c:auto val="1"/>
        <c:lblAlgn val="ctr"/>
        <c:lblOffset val="100"/>
        <c:noMultiLvlLbl val="0"/>
      </c:catAx>
      <c:valAx>
        <c:axId val="90743758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6135820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3FA7-40A0-B8FF-06CD22C6A850}"/>
              </c:ext>
            </c:extLst>
          </c:dPt>
          <c:dPt>
            <c:idx val="1"/>
            <c:bubble3D val="0"/>
            <c:explosion val="20"/>
            <c:spPr>
              <a:solidFill>
                <a:schemeClr val="bg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3FA7-40A0-B8FF-06CD22C6A850}"/>
              </c:ext>
            </c:extLst>
          </c:dPt>
          <c:dLbls>
            <c:dLbl>
              <c:idx val="0"/>
              <c:layout>
                <c:manualLayout>
                  <c:x val="2.8189523184601925E-2"/>
                  <c:y val="0.1410269028871390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FA7-40A0-B8FF-06CD22C6A850}"/>
                </c:ext>
              </c:extLst>
            </c:dLbl>
            <c:dLbl>
              <c:idx val="1"/>
              <c:layout>
                <c:manualLayout>
                  <c:x val="-3.6600174978127731E-2"/>
                  <c:y val="0.1308767133275007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FA7-40A0-B8FF-06CD22C6A85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Planilha1!$G$8:$G$9</c:f>
              <c:strCache>
                <c:ptCount val="2"/>
                <c:pt idx="0">
                  <c:v>Não Conhecidos</c:v>
                </c:pt>
                <c:pt idx="1">
                  <c:v>Conhecidos</c:v>
                </c:pt>
              </c:strCache>
            </c:strRef>
          </c:cat>
          <c:val>
            <c:numRef>
              <c:f>Planilha1!$I$8:$I$9</c:f>
              <c:numCache>
                <c:formatCode>0%</c:formatCode>
                <c:ptCount val="2"/>
                <c:pt idx="0">
                  <c:v>0.44689279524634812</c:v>
                </c:pt>
                <c:pt idx="1">
                  <c:v>0.55310720475365194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FA7-40A0-B8FF-06CD22C6A85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r>
              <a:rPr lang="es-ES_tradnl" sz="2000" b="1">
                <a:solidFill>
                  <a:schemeClr val="bg1"/>
                </a:solidFill>
              </a:rPr>
              <a:t>Tipos de decisão de mérito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>
        <c:manualLayout>
          <c:layoutTarget val="inner"/>
          <c:xMode val="edge"/>
          <c:yMode val="edge"/>
          <c:x val="2.5142467986097313E-2"/>
          <c:y val="0.32785266594060014"/>
          <c:w val="0.94971506402780537"/>
          <c:h val="0.49877702205395563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bg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Planilha1!$G$11:$G$13</c:f>
              <c:strCache>
                <c:ptCount val="3"/>
                <c:pt idx="0">
                  <c:v>Desprovimento</c:v>
                </c:pt>
                <c:pt idx="1">
                  <c:v>Provimento</c:v>
                </c:pt>
                <c:pt idx="2">
                  <c:v>Resolução Negociada</c:v>
                </c:pt>
              </c:strCache>
            </c:strRef>
          </c:cat>
          <c:val>
            <c:numRef>
              <c:f>Planilha1!$I$11:$I$13</c:f>
              <c:numCache>
                <c:formatCode>0%</c:formatCode>
                <c:ptCount val="3"/>
                <c:pt idx="0">
                  <c:v>0.33527305282005371</c:v>
                </c:pt>
                <c:pt idx="1">
                  <c:v>0.28961504028648166</c:v>
                </c:pt>
                <c:pt idx="2">
                  <c:v>0.37511190689346463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201-4EE3-9B39-D90664A4EDA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80843168"/>
        <c:axId val="907237472"/>
      </c:barChart>
      <c:catAx>
        <c:axId val="2808431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907237472"/>
        <c:crosses val="autoZero"/>
        <c:auto val="1"/>
        <c:lblAlgn val="ctr"/>
        <c:lblOffset val="100"/>
        <c:noMultiLvlLbl val="0"/>
      </c:catAx>
      <c:valAx>
        <c:axId val="907237472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2808431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ângulo 9"/>
          <p:cNvSpPr/>
          <p:nvPr userDrawn="1"/>
        </p:nvSpPr>
        <p:spPr>
          <a:xfrm>
            <a:off x="0" y="-696"/>
            <a:ext cx="12192000" cy="6858696"/>
          </a:xfrm>
          <a:prstGeom prst="rect">
            <a:avLst/>
          </a:prstGeom>
          <a:solidFill>
            <a:srgbClr val="00254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9" name="Imagem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696"/>
            <a:ext cx="12197079" cy="6858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34758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7C14E-9AA3-40E0-BA2F-8ABEB8D63F17}" type="datetimeFigureOut">
              <a:rPr lang="pt-BR" smtClean="0"/>
              <a:t>19/02/2018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D7870-3E1E-46D6-B2B9-1C7C4867D3D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270070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7C14E-9AA3-40E0-BA2F-8ABEB8D63F17}" type="datetimeFigureOut">
              <a:rPr lang="pt-BR" smtClean="0"/>
              <a:t>19/02/2018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D7870-3E1E-46D6-B2B9-1C7C4867D3D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84977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7C14E-9AA3-40E0-BA2F-8ABEB8D63F17}" type="datetimeFigureOut">
              <a:rPr lang="pt-BR" smtClean="0"/>
              <a:t>19/02/2018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D7870-3E1E-46D6-B2B9-1C7C4867D3D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984233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7C14E-9AA3-40E0-BA2F-8ABEB8D63F17}" type="datetimeFigureOut">
              <a:rPr lang="pt-BR" smtClean="0"/>
              <a:t>19/02/2018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D7870-3E1E-46D6-B2B9-1C7C4867D3D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396005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7C14E-9AA3-40E0-BA2F-8ABEB8D63F17}" type="datetimeFigureOut">
              <a:rPr lang="pt-BR" smtClean="0"/>
              <a:t>19/02/2018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D7870-3E1E-46D6-B2B9-1C7C4867D3D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782344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7C14E-9AA3-40E0-BA2F-8ABEB8D63F17}" type="datetimeFigureOut">
              <a:rPr lang="pt-BR" smtClean="0"/>
              <a:t>19/02/2018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D7870-3E1E-46D6-B2B9-1C7C4867D3D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086677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7C14E-9AA3-40E0-BA2F-8ABEB8D63F17}" type="datetimeFigureOut">
              <a:rPr lang="pt-BR" smtClean="0"/>
              <a:t>19/02/2018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D7870-3E1E-46D6-B2B9-1C7C4867D3D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958678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7C14E-9AA3-40E0-BA2F-8ABEB8D63F17}" type="datetimeFigureOut">
              <a:rPr lang="pt-BR" smtClean="0"/>
              <a:t>19/02/2018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D7870-3E1E-46D6-B2B9-1C7C4867D3D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921703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7C14E-9AA3-40E0-BA2F-8ABEB8D63F17}" type="datetimeFigureOut">
              <a:rPr lang="pt-BR" smtClean="0"/>
              <a:t>19/02/2018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D7870-3E1E-46D6-B2B9-1C7C4867D3D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815428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7C14E-9AA3-40E0-BA2F-8ABEB8D63F17}" type="datetimeFigureOut">
              <a:rPr lang="pt-BR" smtClean="0"/>
              <a:t>19/02/2018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D7870-3E1E-46D6-B2B9-1C7C4867D3D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54238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F7C14E-9AA3-40E0-BA2F-8ABEB8D63F17}" type="datetimeFigureOut">
              <a:rPr lang="pt-BR" smtClean="0"/>
              <a:t>19/02/2018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8D7870-3E1E-46D6-B2B9-1C7C4867D3D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497180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microsoft.com/office/2007/relationships/hdphoto" Target="../media/hdphoto7.wdp"/><Relationship Id="rId3" Type="http://schemas.microsoft.com/office/2007/relationships/hdphoto" Target="../media/hdphoto4.wdp"/><Relationship Id="rId7" Type="http://schemas.microsoft.com/office/2007/relationships/hdphoto" Target="../media/hdphoto6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microsoft.com/office/2007/relationships/hdphoto" Target="../media/hdphoto5.wdp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8.wdp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microsoft.com/office/2007/relationships/hdphoto" Target="../media/hdphoto3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microsoft.com/office/2007/relationships/hdphoto" Target="../media/hdphoto2.wdp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2464419" y="2838937"/>
            <a:ext cx="337489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2800" dirty="0">
                <a:solidFill>
                  <a:schemeClr val="bg1"/>
                </a:solidFill>
              </a:rPr>
              <a:t>Liberdade de Imprensa e Acesso à Informação</a:t>
            </a:r>
          </a:p>
        </p:txBody>
      </p:sp>
      <p:sp>
        <p:nvSpPr>
          <p:cNvPr id="7" name="Retângulo 6"/>
          <p:cNvSpPr/>
          <p:nvPr/>
        </p:nvSpPr>
        <p:spPr>
          <a:xfrm>
            <a:off x="6018871" y="2838937"/>
            <a:ext cx="45719" cy="148876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 sz="2000"/>
          </a:p>
        </p:txBody>
      </p:sp>
      <p:sp>
        <p:nvSpPr>
          <p:cNvPr id="8" name="CaixaDeTexto 7"/>
          <p:cNvSpPr txBox="1"/>
          <p:nvPr/>
        </p:nvSpPr>
        <p:spPr>
          <a:xfrm>
            <a:off x="6244147" y="3129124"/>
            <a:ext cx="351707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i="1" dirty="0">
                <a:solidFill>
                  <a:schemeClr val="bg1"/>
                </a:solidFill>
              </a:rPr>
              <a:t>Contribuições da Transparência para a Liberdade de Expressão no Brasil</a:t>
            </a:r>
            <a:endParaRPr lang="pt-BR" sz="16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08086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 rot="16200000">
            <a:off x="3325459" y="2060684"/>
            <a:ext cx="5666827" cy="3927805"/>
          </a:xfrm>
          <a:prstGeom prst="rect">
            <a:avLst/>
          </a:pr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Retângulo 3"/>
          <p:cNvSpPr/>
          <p:nvPr/>
        </p:nvSpPr>
        <p:spPr>
          <a:xfrm rot="5400000">
            <a:off x="6684328" y="-1298281"/>
            <a:ext cx="3018316" cy="7997032"/>
          </a:xfrm>
          <a:prstGeom prst="rect">
            <a:avLst/>
          </a:prstGeom>
          <a:solidFill>
            <a:srgbClr val="00206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5" name="CaixaDeTexto 4"/>
          <p:cNvSpPr txBox="1"/>
          <p:nvPr/>
        </p:nvSpPr>
        <p:spPr>
          <a:xfrm>
            <a:off x="564274" y="1495265"/>
            <a:ext cx="3246851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Transparência</a:t>
            </a:r>
          </a:p>
          <a:p>
            <a:r>
              <a:rPr lang="pt-BR" sz="28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passiva no Executivo</a:t>
            </a:r>
          </a:p>
          <a:p>
            <a:r>
              <a:rPr lang="pt-BR" sz="28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federal</a:t>
            </a:r>
            <a:endParaRPr lang="pt-BR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4907214" y="2281947"/>
            <a:ext cx="2377574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2800" b="1" dirty="0">
                <a:solidFill>
                  <a:schemeClr val="bg1"/>
                </a:solidFill>
              </a:rPr>
              <a:t>558.209</a:t>
            </a:r>
          </a:p>
          <a:p>
            <a:pPr algn="ctr"/>
            <a:r>
              <a:rPr lang="pt-BR" sz="2000" i="1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pedidos de acesso</a:t>
            </a:r>
          </a:p>
          <a:p>
            <a:pPr algn="ctr"/>
            <a:r>
              <a:rPr lang="pt-BR" sz="2000" i="1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recebidos, e </a:t>
            </a:r>
            <a:r>
              <a:rPr lang="pt-BR" sz="2000" i="1" dirty="0">
                <a:solidFill>
                  <a:schemeClr val="bg1"/>
                </a:solidFill>
              </a:rPr>
              <a:t>553.464</a:t>
            </a:r>
            <a:r>
              <a:rPr lang="pt-BR" sz="2000" i="1" dirty="0">
                <a:solidFill>
                  <a:srgbClr val="C00000"/>
                </a:solidFill>
              </a:rPr>
              <a:t> </a:t>
            </a:r>
          </a:p>
          <a:p>
            <a:pPr algn="ctr"/>
            <a:r>
              <a:rPr lang="pt-BR" sz="2000" i="1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já respondidos 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8783228" y="2281946"/>
            <a:ext cx="2876172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2800" b="1" dirty="0">
                <a:solidFill>
                  <a:schemeClr val="bg1"/>
                </a:solidFill>
              </a:rPr>
              <a:t>16</a:t>
            </a:r>
          </a:p>
          <a:p>
            <a:pPr algn="ctr"/>
            <a:r>
              <a:rPr lang="pt-BR" sz="2000" i="1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dias é o tempo médio</a:t>
            </a:r>
          </a:p>
          <a:p>
            <a:pPr algn="ctr"/>
            <a:r>
              <a:rPr lang="pt-BR" sz="2000" i="1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de resposta no âmbito do </a:t>
            </a:r>
          </a:p>
          <a:p>
            <a:pPr algn="ctr"/>
            <a:r>
              <a:rPr lang="pt-BR" sz="2000" i="1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Poder Executivo federal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5256382" y="5303688"/>
            <a:ext cx="180498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CR" sz="2800" b="1" dirty="0">
                <a:solidFill>
                  <a:schemeClr val="bg1"/>
                </a:solidFill>
              </a:rPr>
              <a:t>8,3 mil</a:t>
            </a:r>
          </a:p>
          <a:p>
            <a:pPr algn="ctr"/>
            <a:r>
              <a:rPr lang="es-CR" sz="2000" i="1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Recursos à CGU</a:t>
            </a:r>
          </a:p>
        </p:txBody>
      </p:sp>
      <p:sp>
        <p:nvSpPr>
          <p:cNvPr id="9" name="CaixaDeTexto 8"/>
          <p:cNvSpPr txBox="1"/>
          <p:nvPr/>
        </p:nvSpPr>
        <p:spPr>
          <a:xfrm>
            <a:off x="9269611" y="5303688"/>
            <a:ext cx="190340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CR" sz="2800" b="1" dirty="0">
                <a:solidFill>
                  <a:schemeClr val="bg1"/>
                </a:solidFill>
              </a:rPr>
              <a:t>2,8 mil</a:t>
            </a:r>
          </a:p>
          <a:p>
            <a:pPr algn="ctr"/>
            <a:r>
              <a:rPr lang="es-CR" sz="2000" i="1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Recursos à CMRI</a:t>
            </a:r>
          </a:p>
        </p:txBody>
      </p:sp>
      <p:pic>
        <p:nvPicPr>
          <p:cNvPr id="10" name="Imagem 9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4564" y="1399077"/>
            <a:ext cx="882869" cy="882869"/>
          </a:xfrm>
          <a:prstGeom prst="rect">
            <a:avLst/>
          </a:prstGeom>
        </p:spPr>
      </p:pic>
      <p:pic>
        <p:nvPicPr>
          <p:cNvPr id="11" name="Picture 6" descr="https://cdn2.iconfinder.com/data/icons/windows-8-metro-style/512/clock.png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49058" y="1495265"/>
            <a:ext cx="744511" cy="7445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Imagem 11"/>
          <p:cNvPicPr>
            <a:picLocks noChangeAspect="1"/>
          </p:cNvPicPr>
          <p:nvPr/>
        </p:nvPicPr>
        <p:blipFill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0496" y="4488666"/>
            <a:ext cx="815022" cy="815022"/>
          </a:xfrm>
          <a:prstGeom prst="rect">
            <a:avLst/>
          </a:prstGeom>
        </p:spPr>
      </p:pic>
      <p:pic>
        <p:nvPicPr>
          <p:cNvPr id="13" name="Imagem 12"/>
          <p:cNvPicPr>
            <a:picLocks noChangeAspect="1"/>
          </p:cNvPicPr>
          <p:nvPr/>
        </p:nvPicPr>
        <p:blipFill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28510" y="4488666"/>
            <a:ext cx="815022" cy="815022"/>
          </a:xfrm>
          <a:prstGeom prst="rect">
            <a:avLst/>
          </a:prstGeom>
        </p:spPr>
      </p:pic>
      <p:sp>
        <p:nvSpPr>
          <p:cNvPr id="14" name="CaixaDeTexto 13"/>
          <p:cNvSpPr txBox="1"/>
          <p:nvPr/>
        </p:nvSpPr>
        <p:spPr>
          <a:xfrm>
            <a:off x="564272" y="2880260"/>
            <a:ext cx="3281529" cy="32964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pt-BR" sz="1600" dirty="0">
                <a:solidFill>
                  <a:schemeClr val="bg1"/>
                </a:solidFill>
              </a:rPr>
              <a:t>Competências do Ministério da Transparência estão:</a:t>
            </a:r>
          </a:p>
          <a:p>
            <a:pPr marL="228600" indent="-228600">
              <a:lnSpc>
                <a:spcPct val="107000"/>
              </a:lnSpc>
              <a:buFont typeface="Wingdings" panose="05000000000000000000" pitchFamily="2" charset="2"/>
              <a:buChar char=""/>
            </a:pPr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Instância recursal do Poder Executivo federal e instrução de recursos à CMRI</a:t>
            </a:r>
          </a:p>
          <a:p>
            <a:pPr marL="228600" indent="-228600">
              <a:lnSpc>
                <a:spcPct val="107000"/>
              </a:lnSpc>
              <a:buFont typeface="Wingdings" panose="05000000000000000000" pitchFamily="2" charset="2"/>
              <a:buChar char=""/>
            </a:pPr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Promoção do direito fundamental de acesso à informação.</a:t>
            </a:r>
          </a:p>
          <a:p>
            <a:pPr marL="228600" indent="-228600">
              <a:lnSpc>
                <a:spcPct val="107000"/>
              </a:lnSpc>
              <a:buFont typeface="Wingdings" panose="05000000000000000000" pitchFamily="2" charset="2"/>
              <a:buChar char=""/>
            </a:pPr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Treinamento de agentes públicos</a:t>
            </a:r>
          </a:p>
          <a:p>
            <a:pPr marL="228600" indent="-228600">
              <a:lnSpc>
                <a:spcPct val="107000"/>
              </a:lnSpc>
              <a:buFont typeface="Wingdings" panose="05000000000000000000" pitchFamily="2" charset="2"/>
              <a:buChar char=""/>
            </a:pPr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Monitoramento da aplicação da LAI na administração pública federal</a:t>
            </a:r>
          </a:p>
          <a:p>
            <a:pPr marL="228600" indent="-2286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"/>
            </a:pPr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Relatório anual ao Congresso</a:t>
            </a:r>
            <a:endParaRPr lang="pt-BR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46933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 rot="16200000">
            <a:off x="4950614" y="435527"/>
            <a:ext cx="2813273" cy="4324562"/>
          </a:xfrm>
          <a:prstGeom prst="rect">
            <a:avLst/>
          </a:pr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5B9BD5">
                  <a:lumMod val="50000"/>
                </a:srgbClr>
              </a:solidFill>
            </a:endParaRPr>
          </a:p>
        </p:txBody>
      </p:sp>
      <p:sp>
        <p:nvSpPr>
          <p:cNvPr id="4" name="Retângulo 3"/>
          <p:cNvSpPr/>
          <p:nvPr/>
        </p:nvSpPr>
        <p:spPr>
          <a:xfrm rot="5400000">
            <a:off x="6786801" y="-1400754"/>
            <a:ext cx="2813368" cy="7997030"/>
          </a:xfrm>
          <a:prstGeom prst="rect">
            <a:avLst/>
          </a:prstGeom>
          <a:solidFill>
            <a:srgbClr val="00206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prstClr val="white"/>
              </a:solidFill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625593" y="3136060"/>
            <a:ext cx="241542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pt-BR" dirty="0">
                <a:solidFill>
                  <a:schemeClr val="bg1"/>
                </a:solidFill>
              </a:rPr>
              <a:t>A CGU conhece a maioria dos recursos interpostos, sendo que, deste universo, em 58% dos casos ela garante a entrega da informação solicitada.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8552985" y="2430496"/>
            <a:ext cx="350148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>
                <a:solidFill>
                  <a:schemeClr val="bg1"/>
                </a:solidFill>
              </a:rPr>
              <a:t>Busca de Precedentes</a:t>
            </a:r>
          </a:p>
          <a:p>
            <a:pPr algn="ctr"/>
            <a:r>
              <a:rPr lang="pt-BR" sz="2200" i="1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Fácil acesso pela web provê informação em todo o país</a:t>
            </a:r>
          </a:p>
        </p:txBody>
      </p:sp>
      <p:pic>
        <p:nvPicPr>
          <p:cNvPr id="8" name="Picture 20" descr="https://d30y9cdsu7xlg0.cloudfront.net/png/114-200.pn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05583" y="1423067"/>
            <a:ext cx="1174694" cy="11746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CaixaDeTexto 9"/>
          <p:cNvSpPr txBox="1"/>
          <p:nvPr/>
        </p:nvSpPr>
        <p:spPr>
          <a:xfrm>
            <a:off x="564274" y="1495265"/>
            <a:ext cx="3246851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Transparência</a:t>
            </a:r>
          </a:p>
          <a:p>
            <a:r>
              <a:rPr lang="pt-BR" sz="28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passiva no Executivo</a:t>
            </a:r>
          </a:p>
          <a:p>
            <a:r>
              <a:rPr lang="pt-BR" sz="28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federal</a:t>
            </a:r>
            <a:endParaRPr lang="pt-BR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12" name="Gráfico 11">
            <a:extLst>
              <a:ext uri="{FF2B5EF4-FFF2-40B4-BE49-F238E27FC236}">
                <a16:creationId xmlns:a16="http://schemas.microsoft.com/office/drawing/2014/main" id="{E5B6F46D-6F49-470F-B105-764F63944F8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96955688"/>
              </p:ext>
            </p:extLst>
          </p:nvPr>
        </p:nvGraphicFramePr>
        <p:xfrm>
          <a:off x="4136148" y="1261245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3" name="Gráfico 12">
            <a:extLst>
              <a:ext uri="{FF2B5EF4-FFF2-40B4-BE49-F238E27FC236}">
                <a16:creationId xmlns:a16="http://schemas.microsoft.com/office/drawing/2014/main" id="{A7560E88-8437-4AA9-ABE6-29A5D501BFD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42664181"/>
              </p:ext>
            </p:extLst>
          </p:nvPr>
        </p:nvGraphicFramePr>
        <p:xfrm>
          <a:off x="6498132" y="4236435"/>
          <a:ext cx="5556336" cy="23790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23938959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715" y="2087916"/>
            <a:ext cx="5823285" cy="401114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" name="Imagem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74" t="35790"/>
          <a:stretch/>
        </p:blipFill>
        <p:spPr>
          <a:xfrm>
            <a:off x="4078718" y="1690525"/>
            <a:ext cx="6543341" cy="332904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2749463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4350" y="5010150"/>
            <a:ext cx="3420319" cy="681037"/>
          </a:xfrm>
          <a:prstGeom prst="rect">
            <a:avLst/>
          </a:prstGeom>
        </p:spPr>
      </p:pic>
      <p:sp>
        <p:nvSpPr>
          <p:cNvPr id="3" name="CaixaDeTexto 2"/>
          <p:cNvSpPr txBox="1"/>
          <p:nvPr/>
        </p:nvSpPr>
        <p:spPr>
          <a:xfrm>
            <a:off x="4366582" y="3414290"/>
            <a:ext cx="15293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pt-BR" sz="2800" dirty="0"/>
              <a:t>Obrigado</a:t>
            </a:r>
          </a:p>
        </p:txBody>
      </p:sp>
      <p:sp>
        <p:nvSpPr>
          <p:cNvPr id="5" name="Retângulo 4"/>
          <p:cNvSpPr/>
          <p:nvPr/>
        </p:nvSpPr>
        <p:spPr>
          <a:xfrm>
            <a:off x="5895911" y="2938272"/>
            <a:ext cx="45719" cy="148876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>
              <a:solidFill>
                <a:schemeClr val="tx1"/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6096000" y="2890128"/>
            <a:ext cx="2465547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dirty="0"/>
              <a:t>Gilberto Waller Junior</a:t>
            </a:r>
          </a:p>
          <a:p>
            <a:r>
              <a:rPr lang="pt-BR" i="1" dirty="0"/>
              <a:t>Ouvidor-Geral da União</a:t>
            </a:r>
          </a:p>
          <a:p>
            <a:endParaRPr lang="pt-BR" sz="900" i="1" dirty="0"/>
          </a:p>
          <a:p>
            <a:r>
              <a:rPr lang="pt-BR" sz="1600" i="1" dirty="0"/>
              <a:t>cguouvidor@cgu.gov.br</a:t>
            </a:r>
          </a:p>
          <a:p>
            <a:r>
              <a:rPr lang="pt-BR" sz="1600" i="1" dirty="0"/>
              <a:t>+55 61 2020 6782</a:t>
            </a:r>
          </a:p>
        </p:txBody>
      </p:sp>
    </p:spTree>
    <p:extLst>
      <p:ext uri="{BB962C8B-B14F-4D97-AF65-F5344CB8AC3E}">
        <p14:creationId xmlns:p14="http://schemas.microsoft.com/office/powerpoint/2010/main" val="41110452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694791" y="2764832"/>
            <a:ext cx="332982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400" dirty="0">
                <a:solidFill>
                  <a:schemeClr val="bg1"/>
                </a:solidFill>
              </a:rPr>
              <a:t>Resolução 59(1) de 1946: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672488" y="1632202"/>
            <a:ext cx="100741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Liberdade de Expressão e Acesso à Informação nos instrumentos internacionais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672488" y="2074145"/>
            <a:ext cx="16528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i="1" dirty="0">
                <a:solidFill>
                  <a:schemeClr val="bg1"/>
                </a:solidFill>
              </a:rPr>
              <a:t>SISTEMA ONU</a:t>
            </a:r>
          </a:p>
        </p:txBody>
      </p:sp>
      <p:sp>
        <p:nvSpPr>
          <p:cNvPr id="5" name="Retângulo 4"/>
          <p:cNvSpPr/>
          <p:nvPr/>
        </p:nvSpPr>
        <p:spPr>
          <a:xfrm>
            <a:off x="2653990" y="3356515"/>
            <a:ext cx="5653669" cy="349488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Retângulo 5"/>
          <p:cNvSpPr/>
          <p:nvPr/>
        </p:nvSpPr>
        <p:spPr>
          <a:xfrm>
            <a:off x="2256066" y="3746811"/>
            <a:ext cx="2895797" cy="345687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CaixaDeTexto 6"/>
          <p:cNvSpPr txBox="1"/>
          <p:nvPr/>
        </p:nvSpPr>
        <p:spPr>
          <a:xfrm>
            <a:off x="2256066" y="3311910"/>
            <a:ext cx="625231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>
                <a:solidFill>
                  <a:schemeClr val="bg1"/>
                </a:solidFill>
              </a:rPr>
              <a:t>“A </a:t>
            </a:r>
            <a:r>
              <a:rPr lang="pt-BR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liberdade de informação constitui um direito humano fundamental </a:t>
            </a:r>
            <a:r>
              <a:rPr lang="pt-BR" sz="2400" dirty="0">
                <a:solidFill>
                  <a:schemeClr val="bg1"/>
                </a:solidFill>
              </a:rPr>
              <a:t>e [ ] a pedra de toque de todas as liberdades a que se dedica a ONU”</a:t>
            </a:r>
          </a:p>
        </p:txBody>
      </p:sp>
    </p:spTree>
    <p:extLst>
      <p:ext uri="{BB962C8B-B14F-4D97-AF65-F5344CB8AC3E}">
        <p14:creationId xmlns:p14="http://schemas.microsoft.com/office/powerpoint/2010/main" val="6372936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/>
        </p:nvSpPr>
        <p:spPr>
          <a:xfrm>
            <a:off x="639031" y="2764832"/>
            <a:ext cx="547284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400" dirty="0">
                <a:solidFill>
                  <a:schemeClr val="bg1"/>
                </a:solidFill>
              </a:rPr>
              <a:t>Declaração Universal de Direitos Humanos</a:t>
            </a:r>
          </a:p>
        </p:txBody>
      </p:sp>
      <p:sp>
        <p:nvSpPr>
          <p:cNvPr id="9" name="CaixaDeTexto 8"/>
          <p:cNvSpPr txBox="1"/>
          <p:nvPr/>
        </p:nvSpPr>
        <p:spPr>
          <a:xfrm>
            <a:off x="672488" y="1632202"/>
            <a:ext cx="100741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Liberdade de Expressão e Acesso à Informação nos instrumentos internacionais</a:t>
            </a:r>
          </a:p>
        </p:txBody>
      </p:sp>
      <p:sp>
        <p:nvSpPr>
          <p:cNvPr id="10" name="Retângulo 9"/>
          <p:cNvSpPr/>
          <p:nvPr/>
        </p:nvSpPr>
        <p:spPr>
          <a:xfrm>
            <a:off x="7426708" y="3311910"/>
            <a:ext cx="1260088" cy="423749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1" name="Retângulo 10"/>
          <p:cNvSpPr/>
          <p:nvPr/>
        </p:nvSpPr>
        <p:spPr>
          <a:xfrm>
            <a:off x="2178005" y="3735659"/>
            <a:ext cx="3352996" cy="423749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2" name="Retângulo 11"/>
          <p:cNvSpPr/>
          <p:nvPr/>
        </p:nvSpPr>
        <p:spPr>
          <a:xfrm>
            <a:off x="2178004" y="4406624"/>
            <a:ext cx="6241161" cy="433005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3" name="Retângulo 12"/>
          <p:cNvSpPr/>
          <p:nvPr/>
        </p:nvSpPr>
        <p:spPr>
          <a:xfrm>
            <a:off x="2178003" y="4839629"/>
            <a:ext cx="3040763" cy="433005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4" name="CaixaDeTexto 13"/>
          <p:cNvSpPr txBox="1"/>
          <p:nvPr/>
        </p:nvSpPr>
        <p:spPr>
          <a:xfrm>
            <a:off x="2200307" y="3311910"/>
            <a:ext cx="669836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>
                <a:solidFill>
                  <a:schemeClr val="bg1"/>
                </a:solidFill>
              </a:rPr>
              <a:t>“Artigo 19° Todo o indivíduo tem direito à </a:t>
            </a:r>
            <a:r>
              <a:rPr lang="pt-BR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liberdade de opinião e de expressão</a:t>
            </a:r>
            <a:r>
              <a:rPr lang="pt-BR" sz="2400" dirty="0">
                <a:solidFill>
                  <a:schemeClr val="bg1"/>
                </a:solidFill>
              </a:rPr>
              <a:t>, o que implica o direito de não ser inquietado pelas suas opiniões e o de </a:t>
            </a:r>
            <a:r>
              <a:rPr lang="pt-BR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procurar, receber e difundir, sem consideração de fronteiras, informações </a:t>
            </a:r>
            <a:r>
              <a:rPr lang="pt-BR" sz="2400" dirty="0">
                <a:solidFill>
                  <a:schemeClr val="bg1"/>
                </a:solidFill>
              </a:rPr>
              <a:t>e ideias por qualquer meio de expressão. ”</a:t>
            </a:r>
          </a:p>
        </p:txBody>
      </p:sp>
      <p:sp>
        <p:nvSpPr>
          <p:cNvPr id="15" name="CaixaDeTexto 14"/>
          <p:cNvSpPr txBox="1"/>
          <p:nvPr/>
        </p:nvSpPr>
        <p:spPr>
          <a:xfrm>
            <a:off x="672488" y="2074145"/>
            <a:ext cx="16528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i="1" dirty="0">
                <a:solidFill>
                  <a:schemeClr val="bg1"/>
                </a:solidFill>
              </a:rPr>
              <a:t>SISTEMA ONU</a:t>
            </a:r>
          </a:p>
        </p:txBody>
      </p:sp>
    </p:spTree>
    <p:extLst>
      <p:ext uri="{BB962C8B-B14F-4D97-AF65-F5344CB8AC3E}">
        <p14:creationId xmlns:p14="http://schemas.microsoft.com/office/powerpoint/2010/main" val="18867580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tângulo 15"/>
          <p:cNvSpPr/>
          <p:nvPr/>
        </p:nvSpPr>
        <p:spPr>
          <a:xfrm>
            <a:off x="694791" y="2764832"/>
            <a:ext cx="409900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400" dirty="0">
                <a:solidFill>
                  <a:schemeClr val="bg1"/>
                </a:solidFill>
              </a:rPr>
              <a:t>Pacto de São José da Costa Rica</a:t>
            </a:r>
          </a:p>
        </p:txBody>
      </p:sp>
      <p:sp>
        <p:nvSpPr>
          <p:cNvPr id="17" name="CaixaDeTexto 16"/>
          <p:cNvSpPr txBox="1"/>
          <p:nvPr/>
        </p:nvSpPr>
        <p:spPr>
          <a:xfrm>
            <a:off x="672488" y="1632202"/>
            <a:ext cx="100741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Liberdade de Expressão e Acesso à Informação nos instrumentos internacionais</a:t>
            </a:r>
          </a:p>
        </p:txBody>
      </p:sp>
      <p:sp>
        <p:nvSpPr>
          <p:cNvPr id="18" name="CaixaDeTexto 17"/>
          <p:cNvSpPr txBox="1"/>
          <p:nvPr/>
        </p:nvSpPr>
        <p:spPr>
          <a:xfrm>
            <a:off x="672488" y="2074145"/>
            <a:ext cx="308757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i="1" dirty="0">
                <a:solidFill>
                  <a:schemeClr val="bg1"/>
                </a:solidFill>
              </a:rPr>
              <a:t>SISTEMA INTERAMERICANO</a:t>
            </a:r>
          </a:p>
        </p:txBody>
      </p:sp>
      <p:sp>
        <p:nvSpPr>
          <p:cNvPr id="19" name="Retângulo 18"/>
          <p:cNvSpPr/>
          <p:nvPr/>
        </p:nvSpPr>
        <p:spPr>
          <a:xfrm>
            <a:off x="2477330" y="3340173"/>
            <a:ext cx="7536465" cy="289779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0" name="Retângulo 19"/>
          <p:cNvSpPr/>
          <p:nvPr/>
        </p:nvSpPr>
        <p:spPr>
          <a:xfrm>
            <a:off x="2327767" y="3669997"/>
            <a:ext cx="7764087" cy="237492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1" name="Retângulo 20"/>
          <p:cNvSpPr/>
          <p:nvPr/>
        </p:nvSpPr>
        <p:spPr>
          <a:xfrm>
            <a:off x="2338918" y="3947534"/>
            <a:ext cx="7764087" cy="223841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2" name="Retângulo 21"/>
          <p:cNvSpPr/>
          <p:nvPr/>
        </p:nvSpPr>
        <p:spPr>
          <a:xfrm>
            <a:off x="2338918" y="4211420"/>
            <a:ext cx="6448243" cy="244271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3" name="CaixaDeTexto 22"/>
          <p:cNvSpPr txBox="1"/>
          <p:nvPr/>
        </p:nvSpPr>
        <p:spPr>
          <a:xfrm>
            <a:off x="2256066" y="3311910"/>
            <a:ext cx="8750187" cy="32162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pt-BR" dirty="0">
                <a:solidFill>
                  <a:schemeClr val="bg1"/>
                </a:solidFill>
              </a:rPr>
              <a:t>1. </a:t>
            </a:r>
            <a:r>
              <a:rPr lang="pt-BR" dirty="0">
                <a:solidFill>
                  <a:schemeClr val="tx1">
                    <a:lumMod val="95000"/>
                    <a:lumOff val="5000"/>
                  </a:schemeClr>
                </a:solidFill>
              </a:rPr>
              <a:t>Toda pessoa tem direito à liberdade de pensamento e de expressão. Esse direito compreende a liberdade de buscar, receber e difundir informações e ideias de toda natureza, sem consideração de fronteiras, verbalmente ou por escrito, ou em forma impressa ou artística, ou por qualquer outro processo de sua escolha</a:t>
            </a:r>
            <a:r>
              <a:rPr lang="pt-BR" dirty="0">
                <a:solidFill>
                  <a:schemeClr val="accent1">
                    <a:lumMod val="50000"/>
                  </a:schemeClr>
                </a:solidFill>
              </a:rPr>
              <a:t>. </a:t>
            </a:r>
            <a:r>
              <a:rPr lang="pt-BR" dirty="0">
                <a:solidFill>
                  <a:schemeClr val="bg1"/>
                </a:solidFill>
              </a:rPr>
              <a:t>O exercício do direito previsto no inciso precedente não pode estar sujeito a censura prévia, mas a responsabilidades ulteriores, que devem ser expressamente fixadas pela lei [...]</a:t>
            </a:r>
          </a:p>
          <a:p>
            <a:r>
              <a:rPr lang="pt-BR" dirty="0">
                <a:solidFill>
                  <a:schemeClr val="bg1"/>
                </a:solidFill>
              </a:rPr>
              <a:t>3. Não se pode restringir o direito de expressão por vias ou meios indiretos, tais como o abuso de controles oficiais ou particulares de papel de imprensa, de frequências radioelétricas ou de equipamentos e aparelhos usados na difusão de informação, nem por quaisquer outros meios destinados a obstar a comunicação e a circulação de ideias e opiniões. [...]. </a:t>
            </a:r>
          </a:p>
        </p:txBody>
      </p:sp>
    </p:spTree>
    <p:extLst>
      <p:ext uri="{BB962C8B-B14F-4D97-AF65-F5344CB8AC3E}">
        <p14:creationId xmlns:p14="http://schemas.microsoft.com/office/powerpoint/2010/main" val="13981602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aixaDeTexto 15"/>
          <p:cNvSpPr txBox="1"/>
          <p:nvPr/>
        </p:nvSpPr>
        <p:spPr>
          <a:xfrm>
            <a:off x="672488" y="1632202"/>
            <a:ext cx="71387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Liberdade de Expressão e Acesso à Informação no </a:t>
            </a:r>
            <a:r>
              <a:rPr lang="pt-BR" sz="2400" dirty="0">
                <a:solidFill>
                  <a:schemeClr val="bg1"/>
                </a:solidFill>
              </a:rPr>
              <a:t>Brasil</a:t>
            </a:r>
          </a:p>
        </p:txBody>
      </p:sp>
      <p:sp>
        <p:nvSpPr>
          <p:cNvPr id="17" name="CaixaDeTexto 16"/>
          <p:cNvSpPr txBox="1"/>
          <p:nvPr/>
        </p:nvSpPr>
        <p:spPr>
          <a:xfrm>
            <a:off x="672488" y="2074145"/>
            <a:ext cx="27315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i="1" dirty="0">
                <a:solidFill>
                  <a:schemeClr val="bg1"/>
                </a:solidFill>
              </a:rPr>
              <a:t>CONSTITUIÇÃO FEDERAL</a:t>
            </a:r>
          </a:p>
        </p:txBody>
      </p:sp>
      <p:sp>
        <p:nvSpPr>
          <p:cNvPr id="18" name="Retângulo 17"/>
          <p:cNvSpPr/>
          <p:nvPr/>
        </p:nvSpPr>
        <p:spPr>
          <a:xfrm>
            <a:off x="2821261" y="3479181"/>
            <a:ext cx="6311590" cy="267629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9" name="Retângulo 18"/>
          <p:cNvSpPr/>
          <p:nvPr/>
        </p:nvSpPr>
        <p:spPr>
          <a:xfrm>
            <a:off x="2527610" y="3786355"/>
            <a:ext cx="5612780" cy="283840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0" name="Retângulo 19"/>
          <p:cNvSpPr/>
          <p:nvPr/>
        </p:nvSpPr>
        <p:spPr>
          <a:xfrm>
            <a:off x="3181815" y="4242382"/>
            <a:ext cx="6051395" cy="307174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1" name="Retângulo 20"/>
          <p:cNvSpPr/>
          <p:nvPr/>
        </p:nvSpPr>
        <p:spPr>
          <a:xfrm>
            <a:off x="2527610" y="4583009"/>
            <a:ext cx="5283627" cy="290074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2" name="Retângulo 21"/>
          <p:cNvSpPr/>
          <p:nvPr/>
        </p:nvSpPr>
        <p:spPr>
          <a:xfrm>
            <a:off x="2430966" y="3406183"/>
            <a:ext cx="696951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solidFill>
                  <a:schemeClr val="bg1"/>
                </a:solidFill>
                <a:latin typeface="+mj-lt"/>
              </a:rPr>
              <a:t>IX - </a:t>
            </a:r>
            <a:r>
              <a:rPr lang="pt-BR" dirty="0">
                <a:solidFill>
                  <a:schemeClr val="tx1">
                    <a:lumMod val="95000"/>
                    <a:lumOff val="5000"/>
                  </a:schemeClr>
                </a:solidFill>
              </a:rPr>
              <a:t>é livre a expressão da atividade intelectual, artística, científica e de comunicação, independentemente de censura ou licença;</a:t>
            </a:r>
          </a:p>
          <a:p>
            <a:r>
              <a:rPr lang="pt-BR" dirty="0">
                <a:solidFill>
                  <a:schemeClr val="bg1"/>
                </a:solidFill>
                <a:latin typeface="+mj-lt"/>
              </a:rPr>
              <a:t>[...]</a:t>
            </a:r>
          </a:p>
          <a:p>
            <a:r>
              <a:rPr lang="pt-BR" dirty="0">
                <a:solidFill>
                  <a:schemeClr val="bg1"/>
                </a:solidFill>
              </a:rPr>
              <a:t>XXXIII - </a:t>
            </a:r>
            <a:r>
              <a:rPr lang="pt-BR" dirty="0">
                <a:solidFill>
                  <a:schemeClr val="tx1">
                    <a:lumMod val="95000"/>
                    <a:lumOff val="5000"/>
                  </a:schemeClr>
                </a:solidFill>
              </a:rPr>
              <a:t>todos têm direito a receber dos órgãos públicos informações de seu interesse particular, ou de interesse coletivo ou geral</a:t>
            </a:r>
            <a:r>
              <a:rPr lang="pt-BR" dirty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pt-BR" dirty="0">
                <a:solidFill>
                  <a:schemeClr val="bg1"/>
                </a:solidFill>
              </a:rPr>
              <a:t>que serão prestadas no prazo da lei, sob pena de responsabilidade, ressalvadas aquelas cujo sigilo seja imprescindível à segurança da sociedade e do Estado; </a:t>
            </a:r>
          </a:p>
        </p:txBody>
      </p:sp>
    </p:spTree>
    <p:extLst>
      <p:ext uri="{BB962C8B-B14F-4D97-AF65-F5344CB8AC3E}">
        <p14:creationId xmlns:p14="http://schemas.microsoft.com/office/powerpoint/2010/main" val="41995927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Elipse 15"/>
          <p:cNvSpPr/>
          <p:nvPr/>
        </p:nvSpPr>
        <p:spPr>
          <a:xfrm>
            <a:off x="109188" y="5348831"/>
            <a:ext cx="1215482" cy="1215482"/>
          </a:xfrm>
          <a:prstGeom prst="ellipse">
            <a:avLst/>
          </a:prstGeom>
          <a:solidFill>
            <a:schemeClr val="bg1">
              <a:alpha val="6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R" sz="1600" b="1" dirty="0">
                <a:solidFill>
                  <a:schemeClr val="accent1">
                    <a:lumMod val="50000"/>
                  </a:schemeClr>
                </a:solidFill>
              </a:rPr>
              <a:t>1988</a:t>
            </a:r>
          </a:p>
        </p:txBody>
      </p:sp>
      <p:sp>
        <p:nvSpPr>
          <p:cNvPr id="17" name="Elipse 16"/>
          <p:cNvSpPr/>
          <p:nvPr/>
        </p:nvSpPr>
        <p:spPr>
          <a:xfrm>
            <a:off x="1600503" y="5083954"/>
            <a:ext cx="872617" cy="872617"/>
          </a:xfrm>
          <a:prstGeom prst="ellipse">
            <a:avLst/>
          </a:prstGeom>
          <a:solidFill>
            <a:schemeClr val="bg1">
              <a:alpha val="6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R" sz="1600" b="1" dirty="0">
                <a:solidFill>
                  <a:schemeClr val="accent1">
                    <a:lumMod val="50000"/>
                  </a:schemeClr>
                </a:solidFill>
              </a:rPr>
              <a:t>2000</a:t>
            </a:r>
          </a:p>
        </p:txBody>
      </p:sp>
      <p:sp>
        <p:nvSpPr>
          <p:cNvPr id="18" name="Elipse 17"/>
          <p:cNvSpPr/>
          <p:nvPr/>
        </p:nvSpPr>
        <p:spPr>
          <a:xfrm>
            <a:off x="2884234" y="4814483"/>
            <a:ext cx="906502" cy="906502"/>
          </a:xfrm>
          <a:prstGeom prst="ellipse">
            <a:avLst/>
          </a:prstGeom>
          <a:solidFill>
            <a:schemeClr val="bg1">
              <a:alpha val="6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R" sz="1600" b="1" dirty="0">
                <a:solidFill>
                  <a:schemeClr val="accent1">
                    <a:lumMod val="50000"/>
                  </a:schemeClr>
                </a:solidFill>
              </a:rPr>
              <a:t>2004</a:t>
            </a:r>
          </a:p>
        </p:txBody>
      </p:sp>
      <p:sp>
        <p:nvSpPr>
          <p:cNvPr id="19" name="Elipse 18"/>
          <p:cNvSpPr/>
          <p:nvPr/>
        </p:nvSpPr>
        <p:spPr>
          <a:xfrm>
            <a:off x="5076114" y="4328268"/>
            <a:ext cx="928706" cy="928706"/>
          </a:xfrm>
          <a:prstGeom prst="ellipse">
            <a:avLst/>
          </a:prstGeom>
          <a:solidFill>
            <a:schemeClr val="bg1">
              <a:alpha val="6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R" sz="1600" b="1" dirty="0">
                <a:solidFill>
                  <a:schemeClr val="accent1">
                    <a:lumMod val="50000"/>
                  </a:schemeClr>
                </a:solidFill>
              </a:rPr>
              <a:t>2008</a:t>
            </a:r>
          </a:p>
        </p:txBody>
      </p:sp>
      <p:sp>
        <p:nvSpPr>
          <p:cNvPr id="20" name="Elipse 19"/>
          <p:cNvSpPr/>
          <p:nvPr/>
        </p:nvSpPr>
        <p:spPr>
          <a:xfrm>
            <a:off x="6670291" y="3682673"/>
            <a:ext cx="968547" cy="968547"/>
          </a:xfrm>
          <a:prstGeom prst="ellipse">
            <a:avLst/>
          </a:prstGeom>
          <a:solidFill>
            <a:schemeClr val="bg1">
              <a:alpha val="6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R" sz="1600" b="1" dirty="0">
                <a:solidFill>
                  <a:schemeClr val="accent1">
                    <a:lumMod val="50000"/>
                  </a:schemeClr>
                </a:solidFill>
              </a:rPr>
              <a:t>2010</a:t>
            </a:r>
          </a:p>
        </p:txBody>
      </p:sp>
      <p:sp>
        <p:nvSpPr>
          <p:cNvPr id="21" name="Elipse 20"/>
          <p:cNvSpPr/>
          <p:nvPr/>
        </p:nvSpPr>
        <p:spPr>
          <a:xfrm>
            <a:off x="7524749" y="3354150"/>
            <a:ext cx="974117" cy="974117"/>
          </a:xfrm>
          <a:prstGeom prst="ellipse">
            <a:avLst/>
          </a:prstGeom>
          <a:solidFill>
            <a:schemeClr val="bg1">
              <a:alpha val="6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R" sz="1600" b="1" dirty="0">
                <a:solidFill>
                  <a:schemeClr val="accent1">
                    <a:lumMod val="50000"/>
                  </a:schemeClr>
                </a:solidFill>
              </a:rPr>
              <a:t>2011</a:t>
            </a:r>
          </a:p>
        </p:txBody>
      </p:sp>
      <p:sp>
        <p:nvSpPr>
          <p:cNvPr id="22" name="Elipse 21"/>
          <p:cNvSpPr/>
          <p:nvPr/>
        </p:nvSpPr>
        <p:spPr>
          <a:xfrm>
            <a:off x="8347614" y="2876753"/>
            <a:ext cx="1151367" cy="1151367"/>
          </a:xfrm>
          <a:prstGeom prst="ellipse">
            <a:avLst/>
          </a:prstGeom>
          <a:solidFill>
            <a:schemeClr val="bg1">
              <a:alpha val="6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R" sz="1600" b="1" dirty="0">
                <a:solidFill>
                  <a:schemeClr val="accent1">
                    <a:lumMod val="50000"/>
                  </a:schemeClr>
                </a:solidFill>
              </a:rPr>
              <a:t>2012</a:t>
            </a:r>
          </a:p>
        </p:txBody>
      </p:sp>
      <p:sp>
        <p:nvSpPr>
          <p:cNvPr id="23" name="Elipse 22"/>
          <p:cNvSpPr/>
          <p:nvPr/>
        </p:nvSpPr>
        <p:spPr>
          <a:xfrm>
            <a:off x="9457344" y="2758497"/>
            <a:ext cx="924175" cy="924175"/>
          </a:xfrm>
          <a:prstGeom prst="ellipse">
            <a:avLst/>
          </a:prstGeom>
          <a:solidFill>
            <a:schemeClr val="bg1">
              <a:alpha val="6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R" sz="1600" b="1" dirty="0">
                <a:solidFill>
                  <a:schemeClr val="accent1">
                    <a:lumMod val="50000"/>
                  </a:schemeClr>
                </a:solidFill>
              </a:rPr>
              <a:t>2013</a:t>
            </a:r>
          </a:p>
        </p:txBody>
      </p:sp>
      <p:sp>
        <p:nvSpPr>
          <p:cNvPr id="24" name="Elipse 23"/>
          <p:cNvSpPr/>
          <p:nvPr/>
        </p:nvSpPr>
        <p:spPr>
          <a:xfrm>
            <a:off x="11176046" y="1244044"/>
            <a:ext cx="941596" cy="941596"/>
          </a:xfrm>
          <a:prstGeom prst="ellipse">
            <a:avLst/>
          </a:prstGeom>
          <a:solidFill>
            <a:schemeClr val="bg1">
              <a:alpha val="6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R" sz="1600" b="1" dirty="0">
                <a:solidFill>
                  <a:schemeClr val="accent1">
                    <a:lumMod val="50000"/>
                  </a:schemeClr>
                </a:solidFill>
              </a:rPr>
              <a:t>2016</a:t>
            </a:r>
          </a:p>
        </p:txBody>
      </p:sp>
      <p:sp>
        <p:nvSpPr>
          <p:cNvPr id="25" name="Elipse 24"/>
          <p:cNvSpPr/>
          <p:nvPr/>
        </p:nvSpPr>
        <p:spPr>
          <a:xfrm>
            <a:off x="5852062" y="4028120"/>
            <a:ext cx="923021" cy="923021"/>
          </a:xfrm>
          <a:prstGeom prst="ellipse">
            <a:avLst/>
          </a:prstGeom>
          <a:solidFill>
            <a:schemeClr val="bg1">
              <a:alpha val="6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R" sz="1600" b="1" dirty="0">
                <a:solidFill>
                  <a:schemeClr val="accent1">
                    <a:lumMod val="50000"/>
                  </a:schemeClr>
                </a:solidFill>
              </a:rPr>
              <a:t>2009</a:t>
            </a:r>
          </a:p>
        </p:txBody>
      </p:sp>
      <p:cxnSp>
        <p:nvCxnSpPr>
          <p:cNvPr id="26" name="Conector reto 25"/>
          <p:cNvCxnSpPr/>
          <p:nvPr/>
        </p:nvCxnSpPr>
        <p:spPr>
          <a:xfrm flipV="1">
            <a:off x="1324670" y="3722212"/>
            <a:ext cx="0" cy="2234360"/>
          </a:xfrm>
          <a:prstGeom prst="line">
            <a:avLst/>
          </a:prstGeom>
          <a:ln>
            <a:solidFill>
              <a:schemeClr val="bg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CaixaDeTexto 26"/>
          <p:cNvSpPr txBox="1"/>
          <p:nvPr/>
        </p:nvSpPr>
        <p:spPr>
          <a:xfrm>
            <a:off x="0" y="3652935"/>
            <a:ext cx="132467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R" sz="1400" dirty="0">
                <a:solidFill>
                  <a:schemeClr val="bg1"/>
                </a:solidFill>
              </a:rPr>
              <a:t>Acesso à </a:t>
            </a:r>
            <a:r>
              <a:rPr lang="es-CR" sz="1400" dirty="0" err="1">
                <a:solidFill>
                  <a:schemeClr val="bg1"/>
                </a:solidFill>
              </a:rPr>
              <a:t>informação</a:t>
            </a:r>
            <a:r>
              <a:rPr lang="es-CR" sz="1400" dirty="0">
                <a:solidFill>
                  <a:schemeClr val="bg1"/>
                </a:solidFill>
              </a:rPr>
              <a:t> </a:t>
            </a:r>
          </a:p>
          <a:p>
            <a:pPr algn="r"/>
            <a:r>
              <a:rPr lang="es-CR" sz="1400" dirty="0">
                <a:solidFill>
                  <a:schemeClr val="bg1"/>
                </a:solidFill>
              </a:rPr>
              <a:t>como </a:t>
            </a:r>
            <a:r>
              <a:rPr lang="es-CR" sz="1400" dirty="0" err="1">
                <a:solidFill>
                  <a:schemeClr val="bg1"/>
                </a:solidFill>
              </a:rPr>
              <a:t>direito</a:t>
            </a:r>
            <a:r>
              <a:rPr lang="es-CR" sz="1400" dirty="0">
                <a:solidFill>
                  <a:schemeClr val="bg1"/>
                </a:solidFill>
              </a:rPr>
              <a:t> </a:t>
            </a:r>
          </a:p>
          <a:p>
            <a:pPr algn="r"/>
            <a:r>
              <a:rPr lang="es-CR" sz="1400" dirty="0">
                <a:solidFill>
                  <a:schemeClr val="bg1"/>
                </a:solidFill>
              </a:rPr>
              <a:t>constitucional</a:t>
            </a:r>
          </a:p>
        </p:txBody>
      </p:sp>
      <p:cxnSp>
        <p:nvCxnSpPr>
          <p:cNvPr id="28" name="Conector reto 27"/>
          <p:cNvCxnSpPr/>
          <p:nvPr/>
        </p:nvCxnSpPr>
        <p:spPr>
          <a:xfrm flipV="1">
            <a:off x="2473120" y="3722212"/>
            <a:ext cx="0" cy="1864247"/>
          </a:xfrm>
          <a:prstGeom prst="line">
            <a:avLst/>
          </a:prstGeom>
          <a:ln>
            <a:solidFill>
              <a:schemeClr val="bg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CaixaDeTexto 28"/>
          <p:cNvSpPr txBox="1"/>
          <p:nvPr/>
        </p:nvSpPr>
        <p:spPr>
          <a:xfrm>
            <a:off x="1062920" y="3682672"/>
            <a:ext cx="13246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R" sz="1600" dirty="0">
                <a:solidFill>
                  <a:schemeClr val="bg1"/>
                </a:solidFill>
              </a:rPr>
              <a:t>LRF</a:t>
            </a:r>
          </a:p>
        </p:txBody>
      </p:sp>
      <p:cxnSp>
        <p:nvCxnSpPr>
          <p:cNvPr id="30" name="Conector reto 29"/>
          <p:cNvCxnSpPr/>
          <p:nvPr/>
        </p:nvCxnSpPr>
        <p:spPr>
          <a:xfrm flipV="1">
            <a:off x="3790736" y="3252150"/>
            <a:ext cx="0" cy="2015584"/>
          </a:xfrm>
          <a:prstGeom prst="line">
            <a:avLst/>
          </a:prstGeom>
          <a:ln>
            <a:solidFill>
              <a:schemeClr val="bg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CaixaDeTexto 30"/>
          <p:cNvSpPr txBox="1"/>
          <p:nvPr/>
        </p:nvSpPr>
        <p:spPr>
          <a:xfrm>
            <a:off x="2501458" y="3877365"/>
            <a:ext cx="13246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R" sz="1400" dirty="0">
                <a:solidFill>
                  <a:schemeClr val="bg1"/>
                </a:solidFill>
              </a:rPr>
              <a:t>Portal da</a:t>
            </a:r>
          </a:p>
          <a:p>
            <a:pPr algn="r"/>
            <a:r>
              <a:rPr lang="es-CR" sz="1400" dirty="0" err="1">
                <a:solidFill>
                  <a:schemeClr val="bg1"/>
                </a:solidFill>
              </a:rPr>
              <a:t>Transparência</a:t>
            </a:r>
            <a:endParaRPr lang="es-CR" sz="1400" dirty="0">
              <a:solidFill>
                <a:schemeClr val="bg1"/>
              </a:solidFill>
            </a:endParaRPr>
          </a:p>
        </p:txBody>
      </p:sp>
      <p:pic>
        <p:nvPicPr>
          <p:cNvPr id="32" name="Picture 2" descr="http://www.free-icons-download.net/images/my-computer-icon-1689.pn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0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7379" y="2665169"/>
            <a:ext cx="676694" cy="6766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3" name="Conector reto 32"/>
          <p:cNvCxnSpPr/>
          <p:nvPr/>
        </p:nvCxnSpPr>
        <p:spPr>
          <a:xfrm flipV="1">
            <a:off x="6004820" y="2735283"/>
            <a:ext cx="0" cy="1994721"/>
          </a:xfrm>
          <a:prstGeom prst="line">
            <a:avLst/>
          </a:prstGeom>
          <a:ln>
            <a:solidFill>
              <a:schemeClr val="bg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CaixaDeTexto 33"/>
          <p:cNvSpPr txBox="1"/>
          <p:nvPr/>
        </p:nvSpPr>
        <p:spPr>
          <a:xfrm>
            <a:off x="4661205" y="2753044"/>
            <a:ext cx="13246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R" sz="1400" dirty="0" err="1">
                <a:solidFill>
                  <a:schemeClr val="bg1"/>
                </a:solidFill>
              </a:rPr>
              <a:t>Siconv</a:t>
            </a:r>
            <a:endParaRPr lang="es-CR" sz="1400" dirty="0">
              <a:solidFill>
                <a:schemeClr val="bg1"/>
              </a:solidFill>
            </a:endParaRPr>
          </a:p>
          <a:p>
            <a:pPr algn="r"/>
            <a:r>
              <a:rPr lang="es-CR" sz="1400" dirty="0">
                <a:solidFill>
                  <a:schemeClr val="bg1"/>
                </a:solidFill>
              </a:rPr>
              <a:t>CEIS</a:t>
            </a:r>
          </a:p>
        </p:txBody>
      </p:sp>
      <p:cxnSp>
        <p:nvCxnSpPr>
          <p:cNvPr id="35" name="Conector reto 34"/>
          <p:cNvCxnSpPr/>
          <p:nvPr/>
        </p:nvCxnSpPr>
        <p:spPr>
          <a:xfrm flipV="1">
            <a:off x="6775083" y="4444264"/>
            <a:ext cx="0" cy="1646941"/>
          </a:xfrm>
          <a:prstGeom prst="line">
            <a:avLst/>
          </a:prstGeom>
          <a:ln>
            <a:solidFill>
              <a:schemeClr val="bg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CaixaDeTexto 35"/>
          <p:cNvSpPr txBox="1"/>
          <p:nvPr/>
        </p:nvSpPr>
        <p:spPr>
          <a:xfrm>
            <a:off x="5300300" y="5586459"/>
            <a:ext cx="14580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R" sz="1400" dirty="0">
                <a:solidFill>
                  <a:schemeClr val="bg1"/>
                </a:solidFill>
              </a:rPr>
              <a:t>Carta de </a:t>
            </a:r>
            <a:r>
              <a:rPr lang="es-CR" sz="1400" dirty="0" err="1">
                <a:solidFill>
                  <a:schemeClr val="bg1"/>
                </a:solidFill>
              </a:rPr>
              <a:t>Serviços</a:t>
            </a:r>
            <a:endParaRPr lang="es-CR" sz="1400" dirty="0">
              <a:solidFill>
                <a:schemeClr val="bg1"/>
              </a:solidFill>
            </a:endParaRPr>
          </a:p>
          <a:p>
            <a:pPr algn="r"/>
            <a:r>
              <a:rPr lang="es-CR" sz="1400" dirty="0">
                <a:solidFill>
                  <a:schemeClr val="bg1"/>
                </a:solidFill>
              </a:rPr>
              <a:t>LC 131</a:t>
            </a:r>
          </a:p>
        </p:txBody>
      </p:sp>
      <p:cxnSp>
        <p:nvCxnSpPr>
          <p:cNvPr id="37" name="Conector reto 36"/>
          <p:cNvCxnSpPr/>
          <p:nvPr/>
        </p:nvCxnSpPr>
        <p:spPr>
          <a:xfrm flipV="1">
            <a:off x="7636394" y="2665066"/>
            <a:ext cx="2444" cy="1515297"/>
          </a:xfrm>
          <a:prstGeom prst="line">
            <a:avLst/>
          </a:prstGeom>
          <a:ln>
            <a:solidFill>
              <a:schemeClr val="bg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CaixaDeTexto 37"/>
          <p:cNvSpPr txBox="1"/>
          <p:nvPr/>
        </p:nvSpPr>
        <p:spPr>
          <a:xfrm>
            <a:off x="6303930" y="2665066"/>
            <a:ext cx="132467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R" sz="1400" dirty="0" err="1">
                <a:solidFill>
                  <a:schemeClr val="bg1"/>
                </a:solidFill>
              </a:rPr>
              <a:t>Transparência</a:t>
            </a:r>
            <a:r>
              <a:rPr lang="es-CR" sz="1400" dirty="0">
                <a:solidFill>
                  <a:schemeClr val="bg1"/>
                </a:solidFill>
              </a:rPr>
              <a:t> </a:t>
            </a:r>
          </a:p>
          <a:p>
            <a:pPr algn="r"/>
            <a:r>
              <a:rPr lang="es-CR" sz="1400" dirty="0">
                <a:solidFill>
                  <a:schemeClr val="bg1"/>
                </a:solidFill>
              </a:rPr>
              <a:t>na Copa 2014 e Rio 2016</a:t>
            </a:r>
          </a:p>
        </p:txBody>
      </p:sp>
      <p:cxnSp>
        <p:nvCxnSpPr>
          <p:cNvPr id="39" name="Conector reto 38"/>
          <p:cNvCxnSpPr/>
          <p:nvPr/>
        </p:nvCxnSpPr>
        <p:spPr>
          <a:xfrm flipV="1">
            <a:off x="8498866" y="3721723"/>
            <a:ext cx="0" cy="2391784"/>
          </a:xfrm>
          <a:prstGeom prst="line">
            <a:avLst/>
          </a:prstGeom>
          <a:ln>
            <a:solidFill>
              <a:schemeClr val="bg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CaixaDeTexto 39"/>
          <p:cNvSpPr txBox="1"/>
          <p:nvPr/>
        </p:nvSpPr>
        <p:spPr>
          <a:xfrm>
            <a:off x="7524748" y="5460341"/>
            <a:ext cx="97411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R" sz="1400" dirty="0">
                <a:solidFill>
                  <a:schemeClr val="bg1"/>
                </a:solidFill>
              </a:rPr>
              <a:t>OGP</a:t>
            </a:r>
          </a:p>
          <a:p>
            <a:pPr algn="r"/>
            <a:r>
              <a:rPr lang="es-CR" sz="1400" dirty="0">
                <a:solidFill>
                  <a:schemeClr val="bg1"/>
                </a:solidFill>
              </a:rPr>
              <a:t>1º Plano de </a:t>
            </a:r>
            <a:r>
              <a:rPr lang="es-CR" sz="1400" dirty="0" err="1">
                <a:solidFill>
                  <a:schemeClr val="bg1"/>
                </a:solidFill>
              </a:rPr>
              <a:t>Ação</a:t>
            </a:r>
            <a:endParaRPr lang="es-CR" sz="1400" dirty="0">
              <a:solidFill>
                <a:schemeClr val="bg1"/>
              </a:solidFill>
            </a:endParaRPr>
          </a:p>
        </p:txBody>
      </p:sp>
      <p:cxnSp>
        <p:nvCxnSpPr>
          <p:cNvPr id="41" name="Conector reto 40"/>
          <p:cNvCxnSpPr>
            <a:stCxn id="22" idx="6"/>
          </p:cNvCxnSpPr>
          <p:nvPr/>
        </p:nvCxnSpPr>
        <p:spPr>
          <a:xfrm flipV="1">
            <a:off x="9498981" y="1935417"/>
            <a:ext cx="0" cy="1517020"/>
          </a:xfrm>
          <a:prstGeom prst="line">
            <a:avLst/>
          </a:prstGeom>
          <a:ln>
            <a:solidFill>
              <a:schemeClr val="bg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CaixaDeTexto 41"/>
          <p:cNvSpPr txBox="1"/>
          <p:nvPr/>
        </p:nvSpPr>
        <p:spPr>
          <a:xfrm>
            <a:off x="6758335" y="1935417"/>
            <a:ext cx="269234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R" sz="1400" dirty="0">
                <a:solidFill>
                  <a:schemeClr val="bg1"/>
                </a:solidFill>
              </a:rPr>
              <a:t>LAI</a:t>
            </a:r>
          </a:p>
          <a:p>
            <a:pPr algn="r"/>
            <a:r>
              <a:rPr lang="es-CR" sz="1400" dirty="0" err="1">
                <a:solidFill>
                  <a:schemeClr val="bg1"/>
                </a:solidFill>
              </a:rPr>
              <a:t>remuneração</a:t>
            </a:r>
            <a:r>
              <a:rPr lang="es-CR" sz="1400" dirty="0">
                <a:solidFill>
                  <a:schemeClr val="bg1"/>
                </a:solidFill>
              </a:rPr>
              <a:t> de servidores, </a:t>
            </a:r>
            <a:br>
              <a:rPr lang="es-CR" sz="1400" dirty="0">
                <a:solidFill>
                  <a:schemeClr val="bg1"/>
                </a:solidFill>
              </a:rPr>
            </a:br>
            <a:r>
              <a:rPr lang="es-CR" sz="1400" dirty="0">
                <a:solidFill>
                  <a:schemeClr val="bg1"/>
                </a:solidFill>
              </a:rPr>
              <a:t>Dados.gov.br e INDA</a:t>
            </a:r>
          </a:p>
        </p:txBody>
      </p:sp>
      <p:pic>
        <p:nvPicPr>
          <p:cNvPr id="43" name="Picture 2" descr="http://www.camaraavare.sp.gov.br/imagens/icon_acesso_portal.pn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3226" b="79355" l="8667" r="95333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8779" t="3202" r="5437" b="19555"/>
          <a:stretch/>
        </p:blipFill>
        <p:spPr bwMode="auto">
          <a:xfrm>
            <a:off x="9035504" y="1142136"/>
            <a:ext cx="938150" cy="8728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4" name="Conector reto 43"/>
          <p:cNvCxnSpPr/>
          <p:nvPr/>
        </p:nvCxnSpPr>
        <p:spPr>
          <a:xfrm flipV="1">
            <a:off x="10379439" y="3194675"/>
            <a:ext cx="0" cy="2865830"/>
          </a:xfrm>
          <a:prstGeom prst="line">
            <a:avLst/>
          </a:prstGeom>
          <a:ln>
            <a:solidFill>
              <a:schemeClr val="bg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CaixaDeTexto 44"/>
          <p:cNvSpPr txBox="1"/>
          <p:nvPr/>
        </p:nvSpPr>
        <p:spPr>
          <a:xfrm>
            <a:off x="8723063" y="5348831"/>
            <a:ext cx="165429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R" sz="1400" dirty="0">
                <a:solidFill>
                  <a:schemeClr val="bg1"/>
                </a:solidFill>
              </a:rPr>
              <a:t>Portal de </a:t>
            </a:r>
            <a:r>
              <a:rPr lang="es-CR" sz="1400" dirty="0" err="1">
                <a:solidFill>
                  <a:schemeClr val="bg1"/>
                </a:solidFill>
              </a:rPr>
              <a:t>Serviços</a:t>
            </a:r>
            <a:endParaRPr lang="es-CR" sz="1400" dirty="0">
              <a:solidFill>
                <a:schemeClr val="bg1"/>
              </a:solidFill>
            </a:endParaRPr>
          </a:p>
          <a:p>
            <a:pPr algn="r"/>
            <a:r>
              <a:rPr lang="es-CR" sz="1400" dirty="0">
                <a:solidFill>
                  <a:schemeClr val="bg1"/>
                </a:solidFill>
              </a:rPr>
              <a:t>2º Plano OGP</a:t>
            </a:r>
          </a:p>
          <a:p>
            <a:pPr algn="r"/>
            <a:r>
              <a:rPr lang="es-CR" sz="1400" dirty="0">
                <a:solidFill>
                  <a:schemeClr val="bg1"/>
                </a:solidFill>
              </a:rPr>
              <a:t>Brasil Transparente</a:t>
            </a:r>
          </a:p>
        </p:txBody>
      </p:sp>
      <p:cxnSp>
        <p:nvCxnSpPr>
          <p:cNvPr id="46" name="Conector reto 45"/>
          <p:cNvCxnSpPr/>
          <p:nvPr/>
        </p:nvCxnSpPr>
        <p:spPr>
          <a:xfrm flipV="1">
            <a:off x="11637042" y="2187886"/>
            <a:ext cx="0" cy="3160945"/>
          </a:xfrm>
          <a:prstGeom prst="line">
            <a:avLst/>
          </a:prstGeom>
          <a:ln>
            <a:solidFill>
              <a:schemeClr val="bg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7" name="Imagem 46"/>
          <p:cNvPicPr>
            <a:picLocks noChangeAspect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17711" y="5242902"/>
            <a:ext cx="838661" cy="838661"/>
          </a:xfrm>
          <a:prstGeom prst="rect">
            <a:avLst/>
          </a:prstGeom>
        </p:spPr>
      </p:pic>
      <p:sp>
        <p:nvSpPr>
          <p:cNvPr id="48" name="CaixaDeTexto 47"/>
          <p:cNvSpPr txBox="1"/>
          <p:nvPr/>
        </p:nvSpPr>
        <p:spPr>
          <a:xfrm>
            <a:off x="10020914" y="4666241"/>
            <a:ext cx="16542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R" sz="1400" dirty="0">
                <a:solidFill>
                  <a:schemeClr val="bg1"/>
                </a:solidFill>
              </a:rPr>
              <a:t>Decreto de </a:t>
            </a:r>
          </a:p>
          <a:p>
            <a:pPr algn="r"/>
            <a:r>
              <a:rPr lang="es-CR" sz="1400" dirty="0">
                <a:solidFill>
                  <a:schemeClr val="bg1"/>
                </a:solidFill>
              </a:rPr>
              <a:t>Dados </a:t>
            </a:r>
            <a:r>
              <a:rPr lang="es-CR" sz="1400" dirty="0" err="1">
                <a:solidFill>
                  <a:schemeClr val="bg1"/>
                </a:solidFill>
              </a:rPr>
              <a:t>Abertos</a:t>
            </a:r>
            <a:endParaRPr lang="es-CR" sz="1400" dirty="0">
              <a:solidFill>
                <a:schemeClr val="bg1"/>
              </a:solidFill>
            </a:endParaRPr>
          </a:p>
        </p:txBody>
      </p:sp>
      <p:sp>
        <p:nvSpPr>
          <p:cNvPr id="49" name="CaixaDeTexto 48"/>
          <p:cNvSpPr txBox="1"/>
          <p:nvPr/>
        </p:nvSpPr>
        <p:spPr>
          <a:xfrm>
            <a:off x="312604" y="1567465"/>
            <a:ext cx="3039745" cy="11264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pt-BR" sz="2800" b="1" dirty="0">
                <a:solidFill>
                  <a:srgbClr val="5B9BD5">
                    <a:lumMod val="60000"/>
                    <a:lumOff val="40000"/>
                  </a:srgbClr>
                </a:solidFill>
              </a:rPr>
              <a:t>Marcos da Transparência no Brasil</a:t>
            </a:r>
            <a:endParaRPr lang="pt-BR" dirty="0">
              <a:solidFill>
                <a:srgbClr val="5B9BD5">
                  <a:lumMod val="60000"/>
                  <a:lumOff val="40000"/>
                </a:srgbClr>
              </a:solidFill>
            </a:endParaRPr>
          </a:p>
        </p:txBody>
      </p:sp>
      <p:sp>
        <p:nvSpPr>
          <p:cNvPr id="50" name="Elipse 49"/>
          <p:cNvSpPr/>
          <p:nvPr/>
        </p:nvSpPr>
        <p:spPr>
          <a:xfrm>
            <a:off x="3877857" y="4623700"/>
            <a:ext cx="906502" cy="906502"/>
          </a:xfrm>
          <a:prstGeom prst="ellipse">
            <a:avLst/>
          </a:prstGeom>
          <a:solidFill>
            <a:schemeClr val="bg1">
              <a:alpha val="6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R" sz="1600" b="1" dirty="0">
                <a:solidFill>
                  <a:schemeClr val="accent1">
                    <a:lumMod val="50000"/>
                  </a:schemeClr>
                </a:solidFill>
              </a:rPr>
              <a:t>2005</a:t>
            </a:r>
          </a:p>
        </p:txBody>
      </p:sp>
      <p:cxnSp>
        <p:nvCxnSpPr>
          <p:cNvPr id="51" name="Conector reto 50"/>
          <p:cNvCxnSpPr/>
          <p:nvPr/>
        </p:nvCxnSpPr>
        <p:spPr>
          <a:xfrm flipH="1" flipV="1">
            <a:off x="4765477" y="3652935"/>
            <a:ext cx="306" cy="1399518"/>
          </a:xfrm>
          <a:prstGeom prst="line">
            <a:avLst/>
          </a:prstGeom>
          <a:ln>
            <a:solidFill>
              <a:schemeClr val="bg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CaixaDeTexto 51"/>
          <p:cNvSpPr txBox="1"/>
          <p:nvPr/>
        </p:nvSpPr>
        <p:spPr>
          <a:xfrm>
            <a:off x="3754712" y="3167390"/>
            <a:ext cx="13246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R" sz="1400" dirty="0">
                <a:solidFill>
                  <a:schemeClr val="bg1"/>
                </a:solidFill>
              </a:rPr>
              <a:t>Páginas de</a:t>
            </a:r>
          </a:p>
          <a:p>
            <a:pPr algn="r"/>
            <a:r>
              <a:rPr lang="es-CR" sz="1400" dirty="0" err="1">
                <a:solidFill>
                  <a:schemeClr val="bg1"/>
                </a:solidFill>
              </a:rPr>
              <a:t>Transparência</a:t>
            </a:r>
            <a:endParaRPr lang="es-CR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26661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CaixaDeTexto 52"/>
          <p:cNvSpPr txBox="1"/>
          <p:nvPr/>
        </p:nvSpPr>
        <p:spPr>
          <a:xfrm>
            <a:off x="672488" y="1632202"/>
            <a:ext cx="71387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Liberdade de Expressão e Acesso à Informação no </a:t>
            </a:r>
            <a:r>
              <a:rPr lang="pt-BR" sz="2400" dirty="0">
                <a:solidFill>
                  <a:schemeClr val="bg1"/>
                </a:solidFill>
              </a:rPr>
              <a:t>Brasil</a:t>
            </a:r>
          </a:p>
        </p:txBody>
      </p:sp>
      <p:sp>
        <p:nvSpPr>
          <p:cNvPr id="54" name="CaixaDeTexto 53"/>
          <p:cNvSpPr txBox="1"/>
          <p:nvPr/>
        </p:nvSpPr>
        <p:spPr>
          <a:xfrm>
            <a:off x="672488" y="2074145"/>
            <a:ext cx="36365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i="1" dirty="0">
                <a:solidFill>
                  <a:schemeClr val="bg1"/>
                </a:solidFill>
              </a:rPr>
              <a:t>MARCO NORMATIVO BRASILEIRO</a:t>
            </a:r>
          </a:p>
        </p:txBody>
      </p:sp>
      <p:sp>
        <p:nvSpPr>
          <p:cNvPr id="55" name="CaixaDeTexto 54"/>
          <p:cNvSpPr txBox="1"/>
          <p:nvPr/>
        </p:nvSpPr>
        <p:spPr>
          <a:xfrm>
            <a:off x="772849" y="2890564"/>
            <a:ext cx="24785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dirty="0">
                <a:solidFill>
                  <a:schemeClr val="bg1"/>
                </a:solidFill>
              </a:rPr>
              <a:t>CONSTITUIÇÃO </a:t>
            </a:r>
          </a:p>
        </p:txBody>
      </p:sp>
      <p:sp>
        <p:nvSpPr>
          <p:cNvPr id="56" name="CaixaDeTexto 55"/>
          <p:cNvSpPr txBox="1"/>
          <p:nvPr/>
        </p:nvSpPr>
        <p:spPr>
          <a:xfrm>
            <a:off x="772849" y="3830093"/>
            <a:ext cx="25523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dirty="0">
                <a:solidFill>
                  <a:schemeClr val="bg1"/>
                </a:solidFill>
              </a:rPr>
              <a:t>Lei 12.527/2011</a:t>
            </a:r>
          </a:p>
        </p:txBody>
      </p:sp>
      <p:sp>
        <p:nvSpPr>
          <p:cNvPr id="57" name="CaixaDeTexto 56"/>
          <p:cNvSpPr txBox="1"/>
          <p:nvPr/>
        </p:nvSpPr>
        <p:spPr>
          <a:xfrm>
            <a:off x="772849" y="4769622"/>
            <a:ext cx="26830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>
                <a:solidFill>
                  <a:schemeClr val="bg1"/>
                </a:solidFill>
              </a:rPr>
              <a:t>Decreto 7.724/2012</a:t>
            </a:r>
          </a:p>
        </p:txBody>
      </p:sp>
      <p:cxnSp>
        <p:nvCxnSpPr>
          <p:cNvPr id="58" name="Conector reto 57"/>
          <p:cNvCxnSpPr/>
          <p:nvPr/>
        </p:nvCxnSpPr>
        <p:spPr>
          <a:xfrm>
            <a:off x="869795" y="2916198"/>
            <a:ext cx="990228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Conector reto 58"/>
          <p:cNvCxnSpPr/>
          <p:nvPr/>
        </p:nvCxnSpPr>
        <p:spPr>
          <a:xfrm>
            <a:off x="869795" y="3830093"/>
            <a:ext cx="990228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Conector reto 59"/>
          <p:cNvCxnSpPr/>
          <p:nvPr/>
        </p:nvCxnSpPr>
        <p:spPr>
          <a:xfrm>
            <a:off x="869795" y="4759978"/>
            <a:ext cx="990228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CaixaDeTexto 60"/>
          <p:cNvSpPr txBox="1"/>
          <p:nvPr/>
        </p:nvSpPr>
        <p:spPr>
          <a:xfrm>
            <a:off x="5241727" y="2967508"/>
            <a:ext cx="56259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>
                <a:solidFill>
                  <a:schemeClr val="bg1"/>
                </a:solidFill>
              </a:rPr>
              <a:t>Reconhece o Direito de Acesso como Direito Fundamental </a:t>
            </a:r>
          </a:p>
        </p:txBody>
      </p:sp>
      <p:sp>
        <p:nvSpPr>
          <p:cNvPr id="62" name="CaixaDeTexto 61"/>
          <p:cNvSpPr txBox="1"/>
          <p:nvPr/>
        </p:nvSpPr>
        <p:spPr>
          <a:xfrm>
            <a:off x="5241728" y="3867427"/>
            <a:ext cx="56007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solidFill>
                  <a:schemeClr val="bg1"/>
                </a:solidFill>
              </a:rPr>
              <a:t>Regulamenta o exercício do direito, que não precisa ser fundamentado, e estabelece o sigilo como exceção</a:t>
            </a:r>
          </a:p>
        </p:txBody>
      </p:sp>
      <p:sp>
        <p:nvSpPr>
          <p:cNvPr id="63" name="CaixaDeTexto 62"/>
          <p:cNvSpPr txBox="1"/>
          <p:nvPr/>
        </p:nvSpPr>
        <p:spPr>
          <a:xfrm>
            <a:off x="5241726" y="4861955"/>
            <a:ext cx="560073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solidFill>
                  <a:schemeClr val="bg1"/>
                </a:solidFill>
              </a:rPr>
              <a:t>Cria procedimentos ágeis de acesso à informação e controles para a classificação de informação em graus de sigilo</a:t>
            </a:r>
          </a:p>
        </p:txBody>
      </p:sp>
    </p:spTree>
    <p:extLst>
      <p:ext uri="{BB962C8B-B14F-4D97-AF65-F5344CB8AC3E}">
        <p14:creationId xmlns:p14="http://schemas.microsoft.com/office/powerpoint/2010/main" val="38157914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672488" y="1632202"/>
            <a:ext cx="71387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Liberdade de Expressão e Acesso à Informação no </a:t>
            </a:r>
            <a:r>
              <a:rPr lang="pt-BR" sz="2400" dirty="0">
                <a:solidFill>
                  <a:schemeClr val="bg1"/>
                </a:solidFill>
              </a:rPr>
              <a:t>Brasil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672488" y="2074145"/>
            <a:ext cx="36365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i="1" dirty="0">
                <a:solidFill>
                  <a:schemeClr val="bg1"/>
                </a:solidFill>
              </a:rPr>
              <a:t>MARCO NORMATIVO BRASILEIRO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672488" y="2916198"/>
            <a:ext cx="25523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dirty="0">
                <a:solidFill>
                  <a:schemeClr val="bg1"/>
                </a:solidFill>
              </a:rPr>
              <a:t>Lei 12.527/2011</a:t>
            </a:r>
          </a:p>
        </p:txBody>
      </p:sp>
      <p:cxnSp>
        <p:nvCxnSpPr>
          <p:cNvPr id="5" name="Conector reto 4"/>
          <p:cNvCxnSpPr/>
          <p:nvPr/>
        </p:nvCxnSpPr>
        <p:spPr>
          <a:xfrm>
            <a:off x="769434" y="2916198"/>
            <a:ext cx="764973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aixaDeTexto 5"/>
          <p:cNvSpPr txBox="1"/>
          <p:nvPr/>
        </p:nvSpPr>
        <p:spPr>
          <a:xfrm>
            <a:off x="4672364" y="2991861"/>
            <a:ext cx="4951142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>
                <a:solidFill>
                  <a:schemeClr val="bg1"/>
                </a:solidFill>
              </a:rPr>
              <a:t>SISTEMA DE EXCEÇÕES:</a:t>
            </a:r>
          </a:p>
          <a:p>
            <a:endParaRPr lang="pt-BR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>
                <a:solidFill>
                  <a:schemeClr val="bg1"/>
                </a:solidFill>
              </a:rPr>
              <a:t>Informação classificada (art. 23);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>
                <a:solidFill>
                  <a:schemeClr val="bg1"/>
                </a:solidFill>
              </a:rPr>
              <a:t>Sigilos previstos em Lei (art. 22); 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>
                <a:solidFill>
                  <a:schemeClr val="bg1"/>
                </a:solidFill>
              </a:rPr>
              <a:t>Informação pessoal relativa à intimidade, vida privada, honra e imagem (art. 31).</a:t>
            </a:r>
          </a:p>
        </p:txBody>
      </p:sp>
      <p:graphicFrame>
        <p:nvGraphicFramePr>
          <p:cNvPr id="8" name="Gráfico 7">
            <a:extLst>
              <a:ext uri="{FF2B5EF4-FFF2-40B4-BE49-F238E27FC236}">
                <a16:creationId xmlns:a16="http://schemas.microsoft.com/office/drawing/2014/main" id="{36B222F2-3CC8-4A5F-BCD9-B94D76AC4D3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35362311"/>
              </p:ext>
            </p:extLst>
          </p:nvPr>
        </p:nvGraphicFramePr>
        <p:xfrm>
          <a:off x="100364" y="351508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852786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672488" y="1632202"/>
            <a:ext cx="71387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Liberdade de Expressão e Acesso à Informação no </a:t>
            </a:r>
            <a:r>
              <a:rPr lang="pt-BR" sz="2400" dirty="0">
                <a:solidFill>
                  <a:schemeClr val="bg1"/>
                </a:solidFill>
              </a:rPr>
              <a:t>Brasil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672488" y="2074145"/>
            <a:ext cx="52568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i="1" dirty="0">
                <a:solidFill>
                  <a:schemeClr val="bg1"/>
                </a:solidFill>
              </a:rPr>
              <a:t>CRESCIMENTO NA DEMANDA POR INFORMAÇÃO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672488" y="2408224"/>
            <a:ext cx="159050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100" dirty="0">
                <a:solidFill>
                  <a:schemeClr val="bg1"/>
                </a:solidFill>
              </a:rPr>
              <a:t>Fonte: </a:t>
            </a:r>
            <a:r>
              <a:rPr lang="pt-BR" sz="1100" dirty="0" err="1">
                <a:solidFill>
                  <a:schemeClr val="bg1"/>
                </a:solidFill>
              </a:rPr>
              <a:t>e-SIC</a:t>
            </a:r>
            <a:r>
              <a:rPr lang="pt-BR" sz="1100" dirty="0">
                <a:solidFill>
                  <a:schemeClr val="bg1"/>
                </a:solidFill>
              </a:rPr>
              <a:t> 27/11/2017</a:t>
            </a:r>
          </a:p>
        </p:txBody>
      </p:sp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BCC293C8-522D-470E-83B1-5D78A134542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20593229"/>
              </p:ext>
            </p:extLst>
          </p:nvPr>
        </p:nvGraphicFramePr>
        <p:xfrm>
          <a:off x="3124200" y="2270760"/>
          <a:ext cx="7772400" cy="4145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6005629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458</TotalTime>
  <Words>746</Words>
  <Application>Microsoft Office PowerPoint</Application>
  <PresentationFormat>Widescreen</PresentationFormat>
  <Paragraphs>113</Paragraphs>
  <Slides>13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 Light</vt:lpstr>
      <vt:lpstr>Times New Roman</vt:lpstr>
      <vt:lpstr>Wingdings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Anne Nogueira Hernandes</dc:creator>
  <cp:lastModifiedBy>Gilberto Waller Junior</cp:lastModifiedBy>
  <cp:revision>11</cp:revision>
  <dcterms:created xsi:type="dcterms:W3CDTF">2017-06-05T18:09:13Z</dcterms:created>
  <dcterms:modified xsi:type="dcterms:W3CDTF">2018-02-19T13:04:17Z</dcterms:modified>
</cp:coreProperties>
</file>