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5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6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4"/>
  </p:notesMasterIdLst>
  <p:handoutMasterIdLst>
    <p:handoutMasterId r:id="rId10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61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3" r:id="rId95"/>
    <p:sldId id="354" r:id="rId96"/>
    <p:sldId id="355" r:id="rId97"/>
    <p:sldId id="356" r:id="rId98"/>
    <p:sldId id="357" r:id="rId99"/>
    <p:sldId id="358" r:id="rId100"/>
    <p:sldId id="359" r:id="rId101"/>
    <p:sldId id="360" r:id="rId102"/>
    <p:sldId id="362" r:id="rId10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16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microsoft.com/office/2015/10/relationships/revisionInfo" Target="revisionInfo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E68AC-9544-4FC9-90B6-726848630FB5}" type="doc">
      <dgm:prSet loTypeId="urn:microsoft.com/office/officeart/2005/8/layout/hList3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75D3E24-A50D-440F-851A-38C007BA9DF5}">
      <dgm:prSet phldrT="[Texto]" custT="1"/>
      <dgm:spPr>
        <a:xfrm>
          <a:off x="0" y="0"/>
          <a:ext cx="8229600" cy="1263015"/>
        </a:xfrm>
        <a:solidFill>
          <a:srgbClr val="1F497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30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Principais Convenções Internacionais de Combate à Corrupção</a:t>
          </a:r>
        </a:p>
      </dgm:t>
    </dgm:pt>
    <dgm:pt modelId="{3285A6EE-4236-4402-A5DA-3C056540CEB8}" type="parTrans" cxnId="{EE3BEDF4-F190-47E7-BEAF-625BD8F5BBD7}">
      <dgm:prSet/>
      <dgm:spPr/>
      <dgm:t>
        <a:bodyPr/>
        <a:lstStyle/>
        <a:p>
          <a:endParaRPr lang="pt-BR"/>
        </a:p>
      </dgm:t>
    </dgm:pt>
    <dgm:pt modelId="{29809BD7-B057-4ABF-B5FC-C1363145FB51}" type="sibTrans" cxnId="{EE3BEDF4-F190-47E7-BEAF-625BD8F5BBD7}">
      <dgm:prSet/>
      <dgm:spPr/>
      <dgm:t>
        <a:bodyPr/>
        <a:lstStyle/>
        <a:p>
          <a:endParaRPr lang="pt-BR"/>
        </a:p>
      </dgm:t>
    </dgm:pt>
    <dgm:pt modelId="{5298E439-1CA0-4E30-85FB-A65D4C5DF6F0}">
      <dgm:prSet phldrT="[Texto]"/>
      <dgm:spPr>
        <a:xfrm>
          <a:off x="2555" y="1263015"/>
          <a:ext cx="3032769" cy="2652331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Convenção sobre o Combate da Corrupção de Funcionários Públicos Estrangeiros em Transações Comerciais Internacionais</a:t>
          </a:r>
        </a:p>
      </dgm:t>
    </dgm:pt>
    <dgm:pt modelId="{EB619D18-71EA-4CE5-818D-2982E6B09F46}" type="parTrans" cxnId="{57EAF3C7-84EC-414F-9D06-F7A055D2433A}">
      <dgm:prSet/>
      <dgm:spPr/>
      <dgm:t>
        <a:bodyPr/>
        <a:lstStyle/>
        <a:p>
          <a:endParaRPr lang="pt-BR"/>
        </a:p>
      </dgm:t>
    </dgm:pt>
    <dgm:pt modelId="{B9B9CDED-105B-48B9-B1E6-CD0B41C9B1E2}" type="sibTrans" cxnId="{57EAF3C7-84EC-414F-9D06-F7A055D2433A}">
      <dgm:prSet/>
      <dgm:spPr/>
      <dgm:t>
        <a:bodyPr/>
        <a:lstStyle/>
        <a:p>
          <a:endParaRPr lang="pt-BR"/>
        </a:p>
      </dgm:t>
    </dgm:pt>
    <dgm:pt modelId="{D391A3B6-3B4F-4754-A2CF-9147E6DFFC7D}">
      <dgm:prSet phldrT="[Texto]"/>
      <dgm:spPr>
        <a:xfrm>
          <a:off x="3035324" y="1263015"/>
          <a:ext cx="2595860" cy="2652331"/>
        </a:xfrm>
        <a:solidFill>
          <a:srgbClr val="4F81BD">
            <a:lumMod val="7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Convenção Interamericana Contra a Corrupção</a:t>
          </a:r>
        </a:p>
      </dgm:t>
    </dgm:pt>
    <dgm:pt modelId="{D2F8D0C2-D9BA-44B5-8BB1-E6CBC16C3066}" type="parTrans" cxnId="{AE2F71D6-C308-4D06-81DA-2766D67C02E4}">
      <dgm:prSet/>
      <dgm:spPr/>
      <dgm:t>
        <a:bodyPr/>
        <a:lstStyle/>
        <a:p>
          <a:endParaRPr lang="pt-BR"/>
        </a:p>
      </dgm:t>
    </dgm:pt>
    <dgm:pt modelId="{D4F2BAB1-99DD-4CF1-A907-BA6ED537E2C7}" type="sibTrans" cxnId="{AE2F71D6-C308-4D06-81DA-2766D67C02E4}">
      <dgm:prSet/>
      <dgm:spPr/>
      <dgm:t>
        <a:bodyPr/>
        <a:lstStyle/>
        <a:p>
          <a:endParaRPr lang="pt-BR"/>
        </a:p>
      </dgm:t>
    </dgm:pt>
    <dgm:pt modelId="{9C5BB5DA-C7A9-497E-A286-C9E232CCFC08}">
      <dgm:prSet phldrT="[Texto]"/>
      <dgm:spPr>
        <a:xfrm>
          <a:off x="5631184" y="1263015"/>
          <a:ext cx="2595860" cy="2652331"/>
        </a:xfrm>
        <a:solidFill>
          <a:srgbClr val="1F497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Convenção das Nações Unidas Contra a Corrupção</a:t>
          </a:r>
        </a:p>
      </dgm:t>
    </dgm:pt>
    <dgm:pt modelId="{2EBFBBEF-FB6A-49B3-80FD-6C5F1AC5657F}" type="parTrans" cxnId="{A55FB337-1A20-490A-95C0-9C1865728E57}">
      <dgm:prSet/>
      <dgm:spPr/>
      <dgm:t>
        <a:bodyPr/>
        <a:lstStyle/>
        <a:p>
          <a:endParaRPr lang="pt-BR"/>
        </a:p>
      </dgm:t>
    </dgm:pt>
    <dgm:pt modelId="{AA821DCB-E145-448F-9079-9139C3AB499E}" type="sibTrans" cxnId="{A55FB337-1A20-490A-95C0-9C1865728E57}">
      <dgm:prSet/>
      <dgm:spPr/>
      <dgm:t>
        <a:bodyPr/>
        <a:lstStyle/>
        <a:p>
          <a:endParaRPr lang="pt-BR"/>
        </a:p>
      </dgm:t>
    </dgm:pt>
    <dgm:pt modelId="{90C7642B-05E3-4856-AE80-962DA47277FF}" type="pres">
      <dgm:prSet presAssocID="{1C8E68AC-9544-4FC9-90B6-726848630FB5}" presName="composite" presStyleCnt="0">
        <dgm:presLayoutVars>
          <dgm:chMax val="1"/>
          <dgm:dir/>
          <dgm:resizeHandles val="exact"/>
        </dgm:presLayoutVars>
      </dgm:prSet>
      <dgm:spPr/>
    </dgm:pt>
    <dgm:pt modelId="{D31D27BB-C5F8-43C3-BC6C-4CD21ECEB647}" type="pres">
      <dgm:prSet presAssocID="{375D3E24-A50D-440F-851A-38C007BA9DF5}" presName="roof" presStyleLbl="dkBgShp" presStyleIdx="0" presStyleCnt="2"/>
      <dgm:spPr>
        <a:prstGeom prst="rect">
          <a:avLst/>
        </a:prstGeom>
      </dgm:spPr>
    </dgm:pt>
    <dgm:pt modelId="{1A915A92-E5F4-45C7-A04A-2B6BEC84742A}" type="pres">
      <dgm:prSet presAssocID="{375D3E24-A50D-440F-851A-38C007BA9DF5}" presName="pillars" presStyleCnt="0"/>
      <dgm:spPr/>
    </dgm:pt>
    <dgm:pt modelId="{8898E1DE-7A53-4C53-9384-F4044E5BF903}" type="pres">
      <dgm:prSet presAssocID="{375D3E24-A50D-440F-851A-38C007BA9DF5}" presName="pillar1" presStyleLbl="node1" presStyleIdx="0" presStyleCnt="3" custScaleX="116831">
        <dgm:presLayoutVars>
          <dgm:bulletEnabled val="1"/>
        </dgm:presLayoutVars>
      </dgm:prSet>
      <dgm:spPr>
        <a:prstGeom prst="rect">
          <a:avLst/>
        </a:prstGeom>
      </dgm:spPr>
    </dgm:pt>
    <dgm:pt modelId="{F358754C-232C-43EB-B1BF-EA3419C7BF29}" type="pres">
      <dgm:prSet presAssocID="{D391A3B6-3B4F-4754-A2CF-9147E6DFFC7D}" presName="pillarX" presStyleLbl="node1" presStyleIdx="1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58CD500F-D6FE-4D10-8AF7-2ABD4DC1A0F7}" type="pres">
      <dgm:prSet presAssocID="{9C5BB5DA-C7A9-497E-A286-C9E232CCFC08}" presName="pillarX" presStyleLbl="node1" presStyleIdx="2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EC089E9E-945B-4929-88DE-0DDB01398664}" type="pres">
      <dgm:prSet presAssocID="{375D3E24-A50D-440F-851A-38C007BA9DF5}" presName="base" presStyleLbl="dkBgShp" presStyleIdx="1" presStyleCnt="2"/>
      <dgm:spPr>
        <a:xfrm>
          <a:off x="0" y="3915346"/>
          <a:ext cx="8229600" cy="294703"/>
        </a:xfrm>
        <a:prstGeom prst="rect">
          <a:avLst/>
        </a:prstGeom>
        <a:solidFill>
          <a:srgbClr val="1F497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</dgm:ptLst>
  <dgm:cxnLst>
    <dgm:cxn modelId="{B218DB08-2580-414B-9F74-0BDCEEF12488}" type="presOf" srcId="{D391A3B6-3B4F-4754-A2CF-9147E6DFFC7D}" destId="{F358754C-232C-43EB-B1BF-EA3419C7BF29}" srcOrd="0" destOrd="0" presId="urn:microsoft.com/office/officeart/2005/8/layout/hList3"/>
    <dgm:cxn modelId="{676A302C-D7DF-4391-B8E9-9E9C80975565}" type="presOf" srcId="{375D3E24-A50D-440F-851A-38C007BA9DF5}" destId="{D31D27BB-C5F8-43C3-BC6C-4CD21ECEB647}" srcOrd="0" destOrd="0" presId="urn:microsoft.com/office/officeart/2005/8/layout/hList3"/>
    <dgm:cxn modelId="{A55FB337-1A20-490A-95C0-9C1865728E57}" srcId="{375D3E24-A50D-440F-851A-38C007BA9DF5}" destId="{9C5BB5DA-C7A9-497E-A286-C9E232CCFC08}" srcOrd="2" destOrd="0" parTransId="{2EBFBBEF-FB6A-49B3-80FD-6C5F1AC5657F}" sibTransId="{AA821DCB-E145-448F-9079-9139C3AB499E}"/>
    <dgm:cxn modelId="{D702927E-EB84-49A1-9108-4108C4B86DA3}" type="presOf" srcId="{9C5BB5DA-C7A9-497E-A286-C9E232CCFC08}" destId="{58CD500F-D6FE-4D10-8AF7-2ABD4DC1A0F7}" srcOrd="0" destOrd="0" presId="urn:microsoft.com/office/officeart/2005/8/layout/hList3"/>
    <dgm:cxn modelId="{57EAF3C7-84EC-414F-9D06-F7A055D2433A}" srcId="{375D3E24-A50D-440F-851A-38C007BA9DF5}" destId="{5298E439-1CA0-4E30-85FB-A65D4C5DF6F0}" srcOrd="0" destOrd="0" parTransId="{EB619D18-71EA-4CE5-818D-2982E6B09F46}" sibTransId="{B9B9CDED-105B-48B9-B1E6-CD0B41C9B1E2}"/>
    <dgm:cxn modelId="{AE2F71D6-C308-4D06-81DA-2766D67C02E4}" srcId="{375D3E24-A50D-440F-851A-38C007BA9DF5}" destId="{D391A3B6-3B4F-4754-A2CF-9147E6DFFC7D}" srcOrd="1" destOrd="0" parTransId="{D2F8D0C2-D9BA-44B5-8BB1-E6CBC16C3066}" sibTransId="{D4F2BAB1-99DD-4CF1-A907-BA6ED537E2C7}"/>
    <dgm:cxn modelId="{B62FDDF0-A7B8-4187-A90E-8F415CB3240B}" type="presOf" srcId="{5298E439-1CA0-4E30-85FB-A65D4C5DF6F0}" destId="{8898E1DE-7A53-4C53-9384-F4044E5BF903}" srcOrd="0" destOrd="0" presId="urn:microsoft.com/office/officeart/2005/8/layout/hList3"/>
    <dgm:cxn modelId="{69FB8AF3-B251-4556-ABF0-82549D197750}" type="presOf" srcId="{1C8E68AC-9544-4FC9-90B6-726848630FB5}" destId="{90C7642B-05E3-4856-AE80-962DA47277FF}" srcOrd="0" destOrd="0" presId="urn:microsoft.com/office/officeart/2005/8/layout/hList3"/>
    <dgm:cxn modelId="{EE3BEDF4-F190-47E7-BEAF-625BD8F5BBD7}" srcId="{1C8E68AC-9544-4FC9-90B6-726848630FB5}" destId="{375D3E24-A50D-440F-851A-38C007BA9DF5}" srcOrd="0" destOrd="0" parTransId="{3285A6EE-4236-4402-A5DA-3C056540CEB8}" sibTransId="{29809BD7-B057-4ABF-B5FC-C1363145FB51}"/>
    <dgm:cxn modelId="{D593E4A8-B420-4E51-9B11-35887FD5636B}" type="presParOf" srcId="{90C7642B-05E3-4856-AE80-962DA47277FF}" destId="{D31D27BB-C5F8-43C3-BC6C-4CD21ECEB647}" srcOrd="0" destOrd="0" presId="urn:microsoft.com/office/officeart/2005/8/layout/hList3"/>
    <dgm:cxn modelId="{E420BC74-B638-4553-8DDA-2C5D8CB45339}" type="presParOf" srcId="{90C7642B-05E3-4856-AE80-962DA47277FF}" destId="{1A915A92-E5F4-45C7-A04A-2B6BEC84742A}" srcOrd="1" destOrd="0" presId="urn:microsoft.com/office/officeart/2005/8/layout/hList3"/>
    <dgm:cxn modelId="{4126E7AC-5D10-4EE6-ADBE-9629B2F002C5}" type="presParOf" srcId="{1A915A92-E5F4-45C7-A04A-2B6BEC84742A}" destId="{8898E1DE-7A53-4C53-9384-F4044E5BF903}" srcOrd="0" destOrd="0" presId="urn:microsoft.com/office/officeart/2005/8/layout/hList3"/>
    <dgm:cxn modelId="{8D67EC5E-DB7A-4FA1-B49F-27CA78BF0606}" type="presParOf" srcId="{1A915A92-E5F4-45C7-A04A-2B6BEC84742A}" destId="{F358754C-232C-43EB-B1BF-EA3419C7BF29}" srcOrd="1" destOrd="0" presId="urn:microsoft.com/office/officeart/2005/8/layout/hList3"/>
    <dgm:cxn modelId="{E224AA1B-D0D3-4EED-A7DB-530DE15DC566}" type="presParOf" srcId="{1A915A92-E5F4-45C7-A04A-2B6BEC84742A}" destId="{58CD500F-D6FE-4D10-8AF7-2ABD4DC1A0F7}" srcOrd="2" destOrd="0" presId="urn:microsoft.com/office/officeart/2005/8/layout/hList3"/>
    <dgm:cxn modelId="{13F67655-0235-460A-B4F1-BBF4A4F71C26}" type="presParOf" srcId="{90C7642B-05E3-4856-AE80-962DA47277FF}" destId="{EC089E9E-945B-4929-88DE-0DDB0139866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FF0C8A-28EC-49FB-85A4-4AF0A34AB8D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54EBE79-F142-4F0D-882C-3823B9322D40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Multa</a:t>
          </a:r>
        </a:p>
      </dgm:t>
    </dgm:pt>
    <dgm:pt modelId="{FE62B23F-BB9D-4869-BABC-791121F8C0EC}" type="parTrans" cxnId="{EE6AC0AA-4E61-4C26-BFA2-A205D749B7CA}">
      <dgm:prSet/>
      <dgm:spPr/>
      <dgm:t>
        <a:bodyPr/>
        <a:lstStyle/>
        <a:p>
          <a:endParaRPr lang="pt-BR"/>
        </a:p>
      </dgm:t>
    </dgm:pt>
    <dgm:pt modelId="{33F8A37F-4EAD-4C30-8B98-E94374C98419}" type="sibTrans" cxnId="{EE6AC0AA-4E61-4C26-BFA2-A205D749B7CA}">
      <dgm:prSet/>
      <dgm:spPr/>
      <dgm:t>
        <a:bodyPr/>
        <a:lstStyle/>
        <a:p>
          <a:endParaRPr lang="pt-BR"/>
        </a:p>
      </dgm:t>
    </dgm:pt>
    <dgm:pt modelId="{FFAB30B8-DEA3-4FCB-B04A-376880FF22E1}">
      <dgm:prSet phldrT="[Texto]"/>
      <dgm:spPr>
        <a:ln>
          <a:solidFill>
            <a:srgbClr val="002060"/>
          </a:solidFill>
        </a:ln>
      </dgm:spPr>
      <dgm:t>
        <a:bodyPr/>
        <a:lstStyle/>
        <a:p>
          <a:pPr algn="l"/>
          <a:r>
            <a:rPr lang="pt-BR" dirty="0">
              <a:solidFill>
                <a:srgbClr val="002060"/>
              </a:solidFill>
              <a:sym typeface="Wingdings"/>
            </a:rPr>
            <a:t></a:t>
          </a:r>
          <a:r>
            <a:rPr lang="pt-BR" dirty="0">
              <a:solidFill>
                <a:srgbClr val="002060"/>
              </a:solidFill>
            </a:rPr>
            <a:t> </a:t>
          </a:r>
          <a:r>
            <a:rPr lang="pt-BR" b="1" dirty="0">
              <a:solidFill>
                <a:srgbClr val="002060"/>
              </a:solidFill>
            </a:rPr>
            <a:t>0,1% a 20% do faturamento bruto.</a:t>
          </a:r>
        </a:p>
        <a:p>
          <a:pPr algn="l"/>
          <a:r>
            <a:rPr lang="pt-BR" b="1" dirty="0">
              <a:solidFill>
                <a:srgbClr val="002060"/>
              </a:solidFill>
              <a:sym typeface="Wingdings"/>
            </a:rPr>
            <a:t></a:t>
          </a:r>
          <a:r>
            <a:rPr lang="pt-BR" b="1" dirty="0">
              <a:solidFill>
                <a:srgbClr val="002060"/>
              </a:solidFill>
            </a:rPr>
            <a:t> R$ 6.000,00 a 60.000.000,00.</a:t>
          </a:r>
        </a:p>
        <a:p>
          <a:pPr algn="ctr"/>
          <a:endParaRPr lang="pt-BR" dirty="0"/>
        </a:p>
      </dgm:t>
    </dgm:pt>
    <dgm:pt modelId="{2131BC6A-EAD3-44BD-BC00-D758FB29B1E3}" type="parTrans" cxnId="{BA403F0D-17AB-42F6-9278-726D9FEA920A}">
      <dgm:prSet/>
      <dgm:spPr>
        <a:ln>
          <a:solidFill>
            <a:srgbClr val="002060"/>
          </a:solidFill>
        </a:ln>
      </dgm:spPr>
      <dgm:t>
        <a:bodyPr/>
        <a:lstStyle/>
        <a:p>
          <a:endParaRPr lang="pt-BR"/>
        </a:p>
      </dgm:t>
    </dgm:pt>
    <dgm:pt modelId="{63287915-7AC6-4802-A956-F569DD16E84C}" type="sibTrans" cxnId="{BA403F0D-17AB-42F6-9278-726D9FEA920A}">
      <dgm:prSet/>
      <dgm:spPr/>
      <dgm:t>
        <a:bodyPr/>
        <a:lstStyle/>
        <a:p>
          <a:endParaRPr lang="pt-BR"/>
        </a:p>
      </dgm:t>
    </dgm:pt>
    <dgm:pt modelId="{FB8EB2AE-2F0C-4EFB-9A16-C279C585F6A8}">
      <dgm:prSet phldrT="[Texto]"/>
      <dgm:spPr>
        <a:ln>
          <a:solidFill>
            <a:srgbClr val="002060"/>
          </a:solidFill>
        </a:ln>
      </dgm:spPr>
      <dgm:t>
        <a:bodyPr/>
        <a:lstStyle/>
        <a:p>
          <a:pPr algn="l"/>
          <a:r>
            <a:rPr lang="pt-BR" dirty="0">
              <a:sym typeface="Wingdings"/>
            </a:rPr>
            <a:t></a:t>
          </a:r>
          <a:r>
            <a:rPr lang="pt-BR" dirty="0"/>
            <a:t> </a:t>
          </a:r>
          <a:r>
            <a:rPr lang="pt-BR" b="1" dirty="0">
              <a:solidFill>
                <a:srgbClr val="002060"/>
              </a:solidFill>
            </a:rPr>
            <a:t>Dosimetria.</a:t>
          </a:r>
        </a:p>
        <a:p>
          <a:pPr algn="l"/>
          <a:r>
            <a:rPr lang="pt-BR" b="1" dirty="0">
              <a:solidFill>
                <a:srgbClr val="002060"/>
              </a:solidFill>
              <a:sym typeface="Wingdings"/>
            </a:rPr>
            <a:t></a:t>
          </a:r>
          <a:r>
            <a:rPr lang="pt-BR" b="1" dirty="0">
              <a:solidFill>
                <a:srgbClr val="002060"/>
              </a:solidFill>
            </a:rPr>
            <a:t> Não exclui a reparação do dano.</a:t>
          </a:r>
        </a:p>
      </dgm:t>
    </dgm:pt>
    <dgm:pt modelId="{E6B0ACA5-FCFC-4DF3-A46C-EC3B38BEEC9B}" type="parTrans" cxnId="{B5B8718C-83B2-47BD-9D49-7C3F0991F3C0}">
      <dgm:prSet/>
      <dgm:spPr>
        <a:ln>
          <a:solidFill>
            <a:srgbClr val="002060"/>
          </a:solidFill>
        </a:ln>
      </dgm:spPr>
      <dgm:t>
        <a:bodyPr/>
        <a:lstStyle/>
        <a:p>
          <a:endParaRPr lang="pt-BR"/>
        </a:p>
      </dgm:t>
    </dgm:pt>
    <dgm:pt modelId="{AB57A6FA-89CB-4AAD-8D20-F844B4695864}" type="sibTrans" cxnId="{B5B8718C-83B2-47BD-9D49-7C3F0991F3C0}">
      <dgm:prSet/>
      <dgm:spPr/>
      <dgm:t>
        <a:bodyPr/>
        <a:lstStyle/>
        <a:p>
          <a:endParaRPr lang="pt-BR"/>
        </a:p>
      </dgm:t>
    </dgm:pt>
    <dgm:pt modelId="{8A770E9B-281A-497D-899E-0E64CC5979F0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Publicação Extraordinária da Decisão Condenatória</a:t>
          </a:r>
        </a:p>
      </dgm:t>
    </dgm:pt>
    <dgm:pt modelId="{456608F6-0E9B-48C6-9400-0C5D4918AD68}" type="parTrans" cxnId="{7CA5A24A-322F-47B1-ADA9-EB86E83A78E2}">
      <dgm:prSet/>
      <dgm:spPr/>
      <dgm:t>
        <a:bodyPr/>
        <a:lstStyle/>
        <a:p>
          <a:endParaRPr lang="pt-BR"/>
        </a:p>
      </dgm:t>
    </dgm:pt>
    <dgm:pt modelId="{FDCDE28F-4006-4D90-ABC0-923208B9CCD0}" type="sibTrans" cxnId="{7CA5A24A-322F-47B1-ADA9-EB86E83A78E2}">
      <dgm:prSet/>
      <dgm:spPr/>
      <dgm:t>
        <a:bodyPr/>
        <a:lstStyle/>
        <a:p>
          <a:endParaRPr lang="pt-BR"/>
        </a:p>
      </dgm:t>
    </dgm:pt>
    <dgm:pt modelId="{11BD36C3-1B72-4B46-8FB6-5A7F990DED88}">
      <dgm:prSet phldrT="[Texto]"/>
      <dgm:spPr>
        <a:ln>
          <a:solidFill>
            <a:srgbClr val="002060"/>
          </a:solidFill>
        </a:ln>
      </dgm:spPr>
      <dgm:t>
        <a:bodyPr/>
        <a:lstStyle/>
        <a:p>
          <a:pPr algn="ctr"/>
          <a:r>
            <a:rPr lang="pt-BR" b="1" i="0" dirty="0">
              <a:solidFill>
                <a:srgbClr val="002060"/>
              </a:solidFill>
            </a:rPr>
            <a:t>meios de comunicação de grande circulação na área de atuação da empresa</a:t>
          </a:r>
          <a:endParaRPr lang="pt-BR" b="1" dirty="0">
            <a:solidFill>
              <a:srgbClr val="002060"/>
            </a:solidFill>
          </a:endParaRPr>
        </a:p>
      </dgm:t>
    </dgm:pt>
    <dgm:pt modelId="{A51BCEE7-0E92-431B-8C3E-6F7835A6B6F1}" type="parTrans" cxnId="{7461BF36-566B-4C91-8176-2BDF1D66A807}">
      <dgm:prSet/>
      <dgm:spPr>
        <a:ln>
          <a:solidFill>
            <a:srgbClr val="002060"/>
          </a:solidFill>
        </a:ln>
      </dgm:spPr>
      <dgm:t>
        <a:bodyPr/>
        <a:lstStyle/>
        <a:p>
          <a:endParaRPr lang="pt-BR"/>
        </a:p>
      </dgm:t>
    </dgm:pt>
    <dgm:pt modelId="{76100A21-5544-42FC-8382-09F351ACD7B4}" type="sibTrans" cxnId="{7461BF36-566B-4C91-8176-2BDF1D66A807}">
      <dgm:prSet/>
      <dgm:spPr/>
      <dgm:t>
        <a:bodyPr/>
        <a:lstStyle/>
        <a:p>
          <a:endParaRPr lang="pt-BR"/>
        </a:p>
      </dgm:t>
    </dgm:pt>
    <dgm:pt modelId="{2B2FDEE8-6037-454D-9CE0-5C270F1D0DD7}">
      <dgm:prSet phldrT="[Texto]"/>
      <dgm:spPr>
        <a:ln>
          <a:solidFill>
            <a:srgbClr val="002060"/>
          </a:solidFill>
        </a:ln>
      </dgm:spPr>
      <dgm:t>
        <a:bodyPr/>
        <a:lstStyle/>
        <a:p>
          <a:pPr algn="ctr"/>
          <a:r>
            <a:rPr lang="pt-BR" b="1" i="0" dirty="0">
              <a:solidFill>
                <a:srgbClr val="002060"/>
              </a:solidFill>
            </a:rPr>
            <a:t>afixação de edital no próprio estabelecimento e divulgação no </a:t>
          </a:r>
          <a:r>
            <a:rPr lang="pt-BR" b="1" i="1" dirty="0">
              <a:solidFill>
                <a:srgbClr val="002060"/>
              </a:solidFill>
            </a:rPr>
            <a:t>site</a:t>
          </a:r>
          <a:r>
            <a:rPr lang="pt-BR" b="1" i="0" dirty="0">
              <a:solidFill>
                <a:srgbClr val="002060"/>
              </a:solidFill>
            </a:rPr>
            <a:t> da empresa</a:t>
          </a:r>
          <a:endParaRPr lang="pt-BR" b="1" dirty="0">
            <a:solidFill>
              <a:srgbClr val="002060"/>
            </a:solidFill>
          </a:endParaRPr>
        </a:p>
      </dgm:t>
    </dgm:pt>
    <dgm:pt modelId="{1946318F-7AA8-4143-862A-0E52AABF3080}" type="parTrans" cxnId="{CEBCF3E3-8F0A-4FD2-8080-DACF0000C8A7}">
      <dgm:prSet/>
      <dgm:spPr>
        <a:ln>
          <a:solidFill>
            <a:srgbClr val="002060"/>
          </a:solidFill>
        </a:ln>
      </dgm:spPr>
      <dgm:t>
        <a:bodyPr/>
        <a:lstStyle/>
        <a:p>
          <a:endParaRPr lang="pt-BR"/>
        </a:p>
      </dgm:t>
    </dgm:pt>
    <dgm:pt modelId="{3AFC09F4-1FC8-4981-A661-2209952B5078}" type="sibTrans" cxnId="{CEBCF3E3-8F0A-4FD2-8080-DACF0000C8A7}">
      <dgm:prSet/>
      <dgm:spPr/>
      <dgm:t>
        <a:bodyPr/>
        <a:lstStyle/>
        <a:p>
          <a:endParaRPr lang="pt-BR"/>
        </a:p>
      </dgm:t>
    </dgm:pt>
    <dgm:pt modelId="{DCA61E7E-4EB6-4929-84DB-D5934BEB12BE}" type="pres">
      <dgm:prSet presAssocID="{5FFF0C8A-28EC-49FB-85A4-4AF0A34AB8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EACCE9-EE68-4F2F-B807-ADBBEDE6A980}" type="pres">
      <dgm:prSet presAssocID="{B54EBE79-F142-4F0D-882C-3823B9322D40}" presName="root" presStyleCnt="0"/>
      <dgm:spPr/>
    </dgm:pt>
    <dgm:pt modelId="{C9EA81C8-206F-430B-8E2E-9938322037FD}" type="pres">
      <dgm:prSet presAssocID="{B54EBE79-F142-4F0D-882C-3823B9322D40}" presName="rootComposite" presStyleCnt="0"/>
      <dgm:spPr/>
    </dgm:pt>
    <dgm:pt modelId="{B988BE0B-EF71-44A1-8AE3-4AEE0F2D1AA3}" type="pres">
      <dgm:prSet presAssocID="{B54EBE79-F142-4F0D-882C-3823B9322D40}" presName="rootText" presStyleLbl="node1" presStyleIdx="0" presStyleCnt="2"/>
      <dgm:spPr/>
    </dgm:pt>
    <dgm:pt modelId="{CAEDCE30-EDD8-4CD0-8753-6B13507B7F5B}" type="pres">
      <dgm:prSet presAssocID="{B54EBE79-F142-4F0D-882C-3823B9322D40}" presName="rootConnector" presStyleLbl="node1" presStyleIdx="0" presStyleCnt="2"/>
      <dgm:spPr/>
    </dgm:pt>
    <dgm:pt modelId="{A6AD136D-309C-420C-9680-A9B892DB7DC2}" type="pres">
      <dgm:prSet presAssocID="{B54EBE79-F142-4F0D-882C-3823B9322D40}" presName="childShape" presStyleCnt="0"/>
      <dgm:spPr/>
    </dgm:pt>
    <dgm:pt modelId="{0DE1C81A-4AEF-4F59-A8E2-F2B683153926}" type="pres">
      <dgm:prSet presAssocID="{2131BC6A-EAD3-44BD-BC00-D758FB29B1E3}" presName="Name13" presStyleLbl="parChTrans1D2" presStyleIdx="0" presStyleCnt="4"/>
      <dgm:spPr/>
    </dgm:pt>
    <dgm:pt modelId="{FABE8A40-3D47-4AE3-B408-D9E4DA05D179}" type="pres">
      <dgm:prSet presAssocID="{FFAB30B8-DEA3-4FCB-B04A-376880FF22E1}" presName="childText" presStyleLbl="bgAcc1" presStyleIdx="0" presStyleCnt="4">
        <dgm:presLayoutVars>
          <dgm:bulletEnabled val="1"/>
        </dgm:presLayoutVars>
      </dgm:prSet>
      <dgm:spPr/>
    </dgm:pt>
    <dgm:pt modelId="{D794D663-1055-4D0F-9301-EAC3C616748E}" type="pres">
      <dgm:prSet presAssocID="{E6B0ACA5-FCFC-4DF3-A46C-EC3B38BEEC9B}" presName="Name13" presStyleLbl="parChTrans1D2" presStyleIdx="1" presStyleCnt="4"/>
      <dgm:spPr/>
    </dgm:pt>
    <dgm:pt modelId="{69363463-C12A-4D8A-81DD-27AC8118A4F2}" type="pres">
      <dgm:prSet presAssocID="{FB8EB2AE-2F0C-4EFB-9A16-C279C585F6A8}" presName="childText" presStyleLbl="bgAcc1" presStyleIdx="1" presStyleCnt="4">
        <dgm:presLayoutVars>
          <dgm:bulletEnabled val="1"/>
        </dgm:presLayoutVars>
      </dgm:prSet>
      <dgm:spPr/>
    </dgm:pt>
    <dgm:pt modelId="{907BCA08-33BF-45CA-8E7C-9A9CB9AF0619}" type="pres">
      <dgm:prSet presAssocID="{8A770E9B-281A-497D-899E-0E64CC5979F0}" presName="root" presStyleCnt="0"/>
      <dgm:spPr/>
    </dgm:pt>
    <dgm:pt modelId="{652622D8-5D4C-4DB0-9D4B-3E2B08E511F0}" type="pres">
      <dgm:prSet presAssocID="{8A770E9B-281A-497D-899E-0E64CC5979F0}" presName="rootComposite" presStyleCnt="0"/>
      <dgm:spPr/>
    </dgm:pt>
    <dgm:pt modelId="{BF97CAD0-864B-4D81-BC0E-B0A3C8D56875}" type="pres">
      <dgm:prSet presAssocID="{8A770E9B-281A-497D-899E-0E64CC5979F0}" presName="rootText" presStyleLbl="node1" presStyleIdx="1" presStyleCnt="2"/>
      <dgm:spPr/>
    </dgm:pt>
    <dgm:pt modelId="{3CB20169-E347-48E4-AD36-A475D3DF63D3}" type="pres">
      <dgm:prSet presAssocID="{8A770E9B-281A-497D-899E-0E64CC5979F0}" presName="rootConnector" presStyleLbl="node1" presStyleIdx="1" presStyleCnt="2"/>
      <dgm:spPr/>
    </dgm:pt>
    <dgm:pt modelId="{4DA2C542-FEA4-452E-B9FB-4E875B279A6F}" type="pres">
      <dgm:prSet presAssocID="{8A770E9B-281A-497D-899E-0E64CC5979F0}" presName="childShape" presStyleCnt="0"/>
      <dgm:spPr/>
    </dgm:pt>
    <dgm:pt modelId="{29C5B873-F5F9-4D77-B7EE-6AD93BB28DBA}" type="pres">
      <dgm:prSet presAssocID="{A51BCEE7-0E92-431B-8C3E-6F7835A6B6F1}" presName="Name13" presStyleLbl="parChTrans1D2" presStyleIdx="2" presStyleCnt="4"/>
      <dgm:spPr/>
    </dgm:pt>
    <dgm:pt modelId="{E495797E-9908-44F7-A615-EAE2258EB70A}" type="pres">
      <dgm:prSet presAssocID="{11BD36C3-1B72-4B46-8FB6-5A7F990DED88}" presName="childText" presStyleLbl="bgAcc1" presStyleIdx="2" presStyleCnt="4">
        <dgm:presLayoutVars>
          <dgm:bulletEnabled val="1"/>
        </dgm:presLayoutVars>
      </dgm:prSet>
      <dgm:spPr/>
    </dgm:pt>
    <dgm:pt modelId="{F02CF2F5-1604-427E-8F81-85DC484CE1C0}" type="pres">
      <dgm:prSet presAssocID="{1946318F-7AA8-4143-862A-0E52AABF3080}" presName="Name13" presStyleLbl="parChTrans1D2" presStyleIdx="3" presStyleCnt="4"/>
      <dgm:spPr/>
    </dgm:pt>
    <dgm:pt modelId="{78AB7F73-B4E1-4785-8FF6-A47D84E283A7}" type="pres">
      <dgm:prSet presAssocID="{2B2FDEE8-6037-454D-9CE0-5C270F1D0DD7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91594F00-AE95-4301-80AD-4DF2857FFCF9}" type="presOf" srcId="{8A770E9B-281A-497D-899E-0E64CC5979F0}" destId="{BF97CAD0-864B-4D81-BC0E-B0A3C8D56875}" srcOrd="0" destOrd="0" presId="urn:microsoft.com/office/officeart/2005/8/layout/hierarchy3"/>
    <dgm:cxn modelId="{D1EF1708-B3AB-45A5-B4A1-C9BCDA8DABAB}" type="presOf" srcId="{1946318F-7AA8-4143-862A-0E52AABF3080}" destId="{F02CF2F5-1604-427E-8F81-85DC484CE1C0}" srcOrd="0" destOrd="0" presId="urn:microsoft.com/office/officeart/2005/8/layout/hierarchy3"/>
    <dgm:cxn modelId="{688B0D09-2164-4B51-A364-3DB851855760}" type="presOf" srcId="{B54EBE79-F142-4F0D-882C-3823B9322D40}" destId="{CAEDCE30-EDD8-4CD0-8753-6B13507B7F5B}" srcOrd="1" destOrd="0" presId="urn:microsoft.com/office/officeart/2005/8/layout/hierarchy3"/>
    <dgm:cxn modelId="{BA403F0D-17AB-42F6-9278-726D9FEA920A}" srcId="{B54EBE79-F142-4F0D-882C-3823B9322D40}" destId="{FFAB30B8-DEA3-4FCB-B04A-376880FF22E1}" srcOrd="0" destOrd="0" parTransId="{2131BC6A-EAD3-44BD-BC00-D758FB29B1E3}" sibTransId="{63287915-7AC6-4802-A956-F569DD16E84C}"/>
    <dgm:cxn modelId="{A944352D-5A95-43A7-AE9B-4B2A27C9E8A6}" type="presOf" srcId="{A51BCEE7-0E92-431B-8C3E-6F7835A6B6F1}" destId="{29C5B873-F5F9-4D77-B7EE-6AD93BB28DBA}" srcOrd="0" destOrd="0" presId="urn:microsoft.com/office/officeart/2005/8/layout/hierarchy3"/>
    <dgm:cxn modelId="{7461BF36-566B-4C91-8176-2BDF1D66A807}" srcId="{8A770E9B-281A-497D-899E-0E64CC5979F0}" destId="{11BD36C3-1B72-4B46-8FB6-5A7F990DED88}" srcOrd="0" destOrd="0" parTransId="{A51BCEE7-0E92-431B-8C3E-6F7835A6B6F1}" sibTransId="{76100A21-5544-42FC-8382-09F351ACD7B4}"/>
    <dgm:cxn modelId="{7CA5A24A-322F-47B1-ADA9-EB86E83A78E2}" srcId="{5FFF0C8A-28EC-49FB-85A4-4AF0A34AB8DF}" destId="{8A770E9B-281A-497D-899E-0E64CC5979F0}" srcOrd="1" destOrd="0" parTransId="{456608F6-0E9B-48C6-9400-0C5D4918AD68}" sibTransId="{FDCDE28F-4006-4D90-ABC0-923208B9CCD0}"/>
    <dgm:cxn modelId="{5C6DEA58-19DA-44AC-8408-8D6B72C2BE19}" type="presOf" srcId="{E6B0ACA5-FCFC-4DF3-A46C-EC3B38BEEC9B}" destId="{D794D663-1055-4D0F-9301-EAC3C616748E}" srcOrd="0" destOrd="0" presId="urn:microsoft.com/office/officeart/2005/8/layout/hierarchy3"/>
    <dgm:cxn modelId="{DA15938B-5348-4FB9-B7C4-E03D5DFFBBA0}" type="presOf" srcId="{2131BC6A-EAD3-44BD-BC00-D758FB29B1E3}" destId="{0DE1C81A-4AEF-4F59-A8E2-F2B683153926}" srcOrd="0" destOrd="0" presId="urn:microsoft.com/office/officeart/2005/8/layout/hierarchy3"/>
    <dgm:cxn modelId="{B5B8718C-83B2-47BD-9D49-7C3F0991F3C0}" srcId="{B54EBE79-F142-4F0D-882C-3823B9322D40}" destId="{FB8EB2AE-2F0C-4EFB-9A16-C279C585F6A8}" srcOrd="1" destOrd="0" parTransId="{E6B0ACA5-FCFC-4DF3-A46C-EC3B38BEEC9B}" sibTransId="{AB57A6FA-89CB-4AAD-8D20-F844B4695864}"/>
    <dgm:cxn modelId="{66B2FD9D-71FC-4275-B43E-AA01CCBD2E00}" type="presOf" srcId="{2B2FDEE8-6037-454D-9CE0-5C270F1D0DD7}" destId="{78AB7F73-B4E1-4785-8FF6-A47D84E283A7}" srcOrd="0" destOrd="0" presId="urn:microsoft.com/office/officeart/2005/8/layout/hierarchy3"/>
    <dgm:cxn modelId="{3A0548A6-2433-42B5-8115-851598B706E8}" type="presOf" srcId="{FB8EB2AE-2F0C-4EFB-9A16-C279C585F6A8}" destId="{69363463-C12A-4D8A-81DD-27AC8118A4F2}" srcOrd="0" destOrd="0" presId="urn:microsoft.com/office/officeart/2005/8/layout/hierarchy3"/>
    <dgm:cxn modelId="{EE6AC0AA-4E61-4C26-BFA2-A205D749B7CA}" srcId="{5FFF0C8A-28EC-49FB-85A4-4AF0A34AB8DF}" destId="{B54EBE79-F142-4F0D-882C-3823B9322D40}" srcOrd="0" destOrd="0" parTransId="{FE62B23F-BB9D-4869-BABC-791121F8C0EC}" sibTransId="{33F8A37F-4EAD-4C30-8B98-E94374C98419}"/>
    <dgm:cxn modelId="{770595AF-84E8-4431-A056-5217E41AC22D}" type="presOf" srcId="{B54EBE79-F142-4F0D-882C-3823B9322D40}" destId="{B988BE0B-EF71-44A1-8AE3-4AEE0F2D1AA3}" srcOrd="0" destOrd="0" presId="urn:microsoft.com/office/officeart/2005/8/layout/hierarchy3"/>
    <dgm:cxn modelId="{93C3A9BF-2776-46D9-AA34-2FC482D63287}" type="presOf" srcId="{5FFF0C8A-28EC-49FB-85A4-4AF0A34AB8DF}" destId="{DCA61E7E-4EB6-4929-84DB-D5934BEB12BE}" srcOrd="0" destOrd="0" presId="urn:microsoft.com/office/officeart/2005/8/layout/hierarchy3"/>
    <dgm:cxn modelId="{A8F177D9-4037-44AA-BD6D-E2A3540C6942}" type="presOf" srcId="{FFAB30B8-DEA3-4FCB-B04A-376880FF22E1}" destId="{FABE8A40-3D47-4AE3-B408-D9E4DA05D179}" srcOrd="0" destOrd="0" presId="urn:microsoft.com/office/officeart/2005/8/layout/hierarchy3"/>
    <dgm:cxn modelId="{4C0FDDDD-D87D-43A8-8CA9-E43CA17C679B}" type="presOf" srcId="{8A770E9B-281A-497D-899E-0E64CC5979F0}" destId="{3CB20169-E347-48E4-AD36-A475D3DF63D3}" srcOrd="1" destOrd="0" presId="urn:microsoft.com/office/officeart/2005/8/layout/hierarchy3"/>
    <dgm:cxn modelId="{CEBCF3E3-8F0A-4FD2-8080-DACF0000C8A7}" srcId="{8A770E9B-281A-497D-899E-0E64CC5979F0}" destId="{2B2FDEE8-6037-454D-9CE0-5C270F1D0DD7}" srcOrd="1" destOrd="0" parTransId="{1946318F-7AA8-4143-862A-0E52AABF3080}" sibTransId="{3AFC09F4-1FC8-4981-A661-2209952B5078}"/>
    <dgm:cxn modelId="{94558EF7-F2C2-4294-B7BF-57B8EBAA2B1A}" type="presOf" srcId="{11BD36C3-1B72-4B46-8FB6-5A7F990DED88}" destId="{E495797E-9908-44F7-A615-EAE2258EB70A}" srcOrd="0" destOrd="0" presId="urn:microsoft.com/office/officeart/2005/8/layout/hierarchy3"/>
    <dgm:cxn modelId="{F3C0221D-EE31-4C46-A01F-81AA49629C78}" type="presParOf" srcId="{DCA61E7E-4EB6-4929-84DB-D5934BEB12BE}" destId="{10EACCE9-EE68-4F2F-B807-ADBBEDE6A980}" srcOrd="0" destOrd="0" presId="urn:microsoft.com/office/officeart/2005/8/layout/hierarchy3"/>
    <dgm:cxn modelId="{D598535B-6C53-404B-9D7E-BF3B13739D65}" type="presParOf" srcId="{10EACCE9-EE68-4F2F-B807-ADBBEDE6A980}" destId="{C9EA81C8-206F-430B-8E2E-9938322037FD}" srcOrd="0" destOrd="0" presId="urn:microsoft.com/office/officeart/2005/8/layout/hierarchy3"/>
    <dgm:cxn modelId="{2DC84CDD-36A8-4CDD-805D-AB02C426B538}" type="presParOf" srcId="{C9EA81C8-206F-430B-8E2E-9938322037FD}" destId="{B988BE0B-EF71-44A1-8AE3-4AEE0F2D1AA3}" srcOrd="0" destOrd="0" presId="urn:microsoft.com/office/officeart/2005/8/layout/hierarchy3"/>
    <dgm:cxn modelId="{CE17FF24-FAD8-4F2A-8B9B-F957680D0871}" type="presParOf" srcId="{C9EA81C8-206F-430B-8E2E-9938322037FD}" destId="{CAEDCE30-EDD8-4CD0-8753-6B13507B7F5B}" srcOrd="1" destOrd="0" presId="urn:microsoft.com/office/officeart/2005/8/layout/hierarchy3"/>
    <dgm:cxn modelId="{C17A273E-9102-4D3A-8049-FDE433758279}" type="presParOf" srcId="{10EACCE9-EE68-4F2F-B807-ADBBEDE6A980}" destId="{A6AD136D-309C-420C-9680-A9B892DB7DC2}" srcOrd="1" destOrd="0" presId="urn:microsoft.com/office/officeart/2005/8/layout/hierarchy3"/>
    <dgm:cxn modelId="{84C2D4FD-078D-48AF-8E2C-582EE8612220}" type="presParOf" srcId="{A6AD136D-309C-420C-9680-A9B892DB7DC2}" destId="{0DE1C81A-4AEF-4F59-A8E2-F2B683153926}" srcOrd="0" destOrd="0" presId="urn:microsoft.com/office/officeart/2005/8/layout/hierarchy3"/>
    <dgm:cxn modelId="{13F07BEB-A75E-4F96-8DD3-8D44D0B42115}" type="presParOf" srcId="{A6AD136D-309C-420C-9680-A9B892DB7DC2}" destId="{FABE8A40-3D47-4AE3-B408-D9E4DA05D179}" srcOrd="1" destOrd="0" presId="urn:microsoft.com/office/officeart/2005/8/layout/hierarchy3"/>
    <dgm:cxn modelId="{8D9EDFF6-7C91-420A-923B-FB8BCBB2107B}" type="presParOf" srcId="{A6AD136D-309C-420C-9680-A9B892DB7DC2}" destId="{D794D663-1055-4D0F-9301-EAC3C616748E}" srcOrd="2" destOrd="0" presId="urn:microsoft.com/office/officeart/2005/8/layout/hierarchy3"/>
    <dgm:cxn modelId="{9A801EA6-88DE-4833-B6F3-3EE7F9AA5BB4}" type="presParOf" srcId="{A6AD136D-309C-420C-9680-A9B892DB7DC2}" destId="{69363463-C12A-4D8A-81DD-27AC8118A4F2}" srcOrd="3" destOrd="0" presId="urn:microsoft.com/office/officeart/2005/8/layout/hierarchy3"/>
    <dgm:cxn modelId="{FD16A706-74B7-48BC-A391-8BB5AFD69010}" type="presParOf" srcId="{DCA61E7E-4EB6-4929-84DB-D5934BEB12BE}" destId="{907BCA08-33BF-45CA-8E7C-9A9CB9AF0619}" srcOrd="1" destOrd="0" presId="urn:microsoft.com/office/officeart/2005/8/layout/hierarchy3"/>
    <dgm:cxn modelId="{EC4621EB-28DA-471C-924B-9565CFFE1915}" type="presParOf" srcId="{907BCA08-33BF-45CA-8E7C-9A9CB9AF0619}" destId="{652622D8-5D4C-4DB0-9D4B-3E2B08E511F0}" srcOrd="0" destOrd="0" presId="urn:microsoft.com/office/officeart/2005/8/layout/hierarchy3"/>
    <dgm:cxn modelId="{9227D531-C313-4E93-8909-73F44E230B2F}" type="presParOf" srcId="{652622D8-5D4C-4DB0-9D4B-3E2B08E511F0}" destId="{BF97CAD0-864B-4D81-BC0E-B0A3C8D56875}" srcOrd="0" destOrd="0" presId="urn:microsoft.com/office/officeart/2005/8/layout/hierarchy3"/>
    <dgm:cxn modelId="{672A3B36-7FBA-4ADA-8AF4-F4C8CC4F6A31}" type="presParOf" srcId="{652622D8-5D4C-4DB0-9D4B-3E2B08E511F0}" destId="{3CB20169-E347-48E4-AD36-A475D3DF63D3}" srcOrd="1" destOrd="0" presId="urn:microsoft.com/office/officeart/2005/8/layout/hierarchy3"/>
    <dgm:cxn modelId="{62452AEC-419F-4B29-9DAE-A0683D5E686F}" type="presParOf" srcId="{907BCA08-33BF-45CA-8E7C-9A9CB9AF0619}" destId="{4DA2C542-FEA4-452E-B9FB-4E875B279A6F}" srcOrd="1" destOrd="0" presId="urn:microsoft.com/office/officeart/2005/8/layout/hierarchy3"/>
    <dgm:cxn modelId="{FEBF9D15-A27F-4D55-AAE7-C67E5D18A62F}" type="presParOf" srcId="{4DA2C542-FEA4-452E-B9FB-4E875B279A6F}" destId="{29C5B873-F5F9-4D77-B7EE-6AD93BB28DBA}" srcOrd="0" destOrd="0" presId="urn:microsoft.com/office/officeart/2005/8/layout/hierarchy3"/>
    <dgm:cxn modelId="{0E3879F1-143B-49D7-8DC4-76D5387DAF93}" type="presParOf" srcId="{4DA2C542-FEA4-452E-B9FB-4E875B279A6F}" destId="{E495797E-9908-44F7-A615-EAE2258EB70A}" srcOrd="1" destOrd="0" presId="urn:microsoft.com/office/officeart/2005/8/layout/hierarchy3"/>
    <dgm:cxn modelId="{F0FAEEBE-A5BA-4926-9DBE-C0FA052DA08C}" type="presParOf" srcId="{4DA2C542-FEA4-452E-B9FB-4E875B279A6F}" destId="{F02CF2F5-1604-427E-8F81-85DC484CE1C0}" srcOrd="2" destOrd="0" presId="urn:microsoft.com/office/officeart/2005/8/layout/hierarchy3"/>
    <dgm:cxn modelId="{CD2DFE0E-CD76-4D5E-9A91-293C92BB1FEF}" type="presParOf" srcId="{4DA2C542-FEA4-452E-B9FB-4E875B279A6F}" destId="{78AB7F73-B4E1-4785-8FF6-A47D84E283A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FF0C8A-28EC-49FB-85A4-4AF0A34AB8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E44368D-A8E0-4FB2-B396-E1FC019FB0D3}" type="pres">
      <dgm:prSet presAssocID="{5FFF0C8A-28EC-49FB-85A4-4AF0A34AB8DF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FF1E36D-4E97-416C-BE26-9D431E9A61BB}" type="presOf" srcId="{5FFF0C8A-28EC-49FB-85A4-4AF0A34AB8DF}" destId="{5E44368D-A8E0-4FB2-B396-E1FC019FB0D3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576B803-032C-4634-B94E-F6BA0D20B510}" type="doc">
      <dgm:prSet loTypeId="urn:microsoft.com/office/officeart/2005/8/layout/vList3" loCatId="list" qsTypeId="urn:microsoft.com/office/officeart/2005/8/quickstyle/simple1" qsCatId="simple" csTypeId="urn:microsoft.com/office/officeart/2005/8/colors/accent5_2" csCatId="accent5" phldr="1"/>
      <dgm:spPr/>
    </dgm:pt>
    <dgm:pt modelId="{0014DB40-705D-45F9-BA02-1B0FA8A3E6D6}">
      <dgm:prSet phldrT="[Texto]"/>
      <dgm:spPr/>
      <dgm:t>
        <a:bodyPr/>
        <a:lstStyle/>
        <a:p>
          <a:r>
            <a:rPr lang="pt-BR" dirty="0"/>
            <a:t>Perdimento de bens, direitos ou valores</a:t>
          </a:r>
        </a:p>
      </dgm:t>
    </dgm:pt>
    <dgm:pt modelId="{1809B58E-51D0-4D44-BAD6-6D80AA80E89D}" type="parTrans" cxnId="{8105C3E8-6D20-42D8-962E-C80052EEDD4D}">
      <dgm:prSet/>
      <dgm:spPr/>
      <dgm:t>
        <a:bodyPr/>
        <a:lstStyle/>
        <a:p>
          <a:endParaRPr lang="pt-BR"/>
        </a:p>
      </dgm:t>
    </dgm:pt>
    <dgm:pt modelId="{3C7DE4C1-660C-40CB-9806-57067B5EA09A}" type="sibTrans" cxnId="{8105C3E8-6D20-42D8-962E-C80052EEDD4D}">
      <dgm:prSet/>
      <dgm:spPr/>
      <dgm:t>
        <a:bodyPr/>
        <a:lstStyle/>
        <a:p>
          <a:endParaRPr lang="pt-BR"/>
        </a:p>
      </dgm:t>
    </dgm:pt>
    <dgm:pt modelId="{D10C2121-C9C2-44FD-B93E-8DA94BA01943}">
      <dgm:prSet phldrT="[Texto]"/>
      <dgm:spPr/>
      <dgm:t>
        <a:bodyPr/>
        <a:lstStyle/>
        <a:p>
          <a:r>
            <a:rPr lang="pt-BR" dirty="0"/>
            <a:t>Suspensão ou interdição parcial das atividades da PJ</a:t>
          </a:r>
        </a:p>
      </dgm:t>
    </dgm:pt>
    <dgm:pt modelId="{3A331419-2625-4346-AA8A-6EB38AFBF324}" type="parTrans" cxnId="{E9EB2254-C98E-4BD6-A15A-D297B4D656FF}">
      <dgm:prSet/>
      <dgm:spPr/>
      <dgm:t>
        <a:bodyPr/>
        <a:lstStyle/>
        <a:p>
          <a:endParaRPr lang="pt-BR"/>
        </a:p>
      </dgm:t>
    </dgm:pt>
    <dgm:pt modelId="{0672753E-AE38-45E2-84FE-049B21E76262}" type="sibTrans" cxnId="{E9EB2254-C98E-4BD6-A15A-D297B4D656FF}">
      <dgm:prSet/>
      <dgm:spPr/>
      <dgm:t>
        <a:bodyPr/>
        <a:lstStyle/>
        <a:p>
          <a:endParaRPr lang="pt-BR"/>
        </a:p>
      </dgm:t>
    </dgm:pt>
    <dgm:pt modelId="{061A83E0-A455-4E37-B163-0CC4FE24B110}">
      <dgm:prSet phldrT="[Texto]"/>
      <dgm:spPr/>
      <dgm:t>
        <a:bodyPr/>
        <a:lstStyle/>
        <a:p>
          <a:r>
            <a:rPr lang="pt-BR" dirty="0"/>
            <a:t>Dissolução compulsória da PJ</a:t>
          </a:r>
        </a:p>
      </dgm:t>
    </dgm:pt>
    <dgm:pt modelId="{12690DF4-DEB2-45FB-9E74-97CF28DAD630}" type="parTrans" cxnId="{C11D468B-C201-4672-ACE8-15BFC3F512D9}">
      <dgm:prSet/>
      <dgm:spPr/>
      <dgm:t>
        <a:bodyPr/>
        <a:lstStyle/>
        <a:p>
          <a:endParaRPr lang="pt-BR"/>
        </a:p>
      </dgm:t>
    </dgm:pt>
    <dgm:pt modelId="{63A7FE42-521E-4869-A8BC-91F9CBCDF0AD}" type="sibTrans" cxnId="{C11D468B-C201-4672-ACE8-15BFC3F512D9}">
      <dgm:prSet/>
      <dgm:spPr/>
      <dgm:t>
        <a:bodyPr/>
        <a:lstStyle/>
        <a:p>
          <a:endParaRPr lang="pt-BR"/>
        </a:p>
      </dgm:t>
    </dgm:pt>
    <dgm:pt modelId="{52D20316-E980-44B2-82AA-8A23F6E82112}">
      <dgm:prSet/>
      <dgm:spPr/>
      <dgm:t>
        <a:bodyPr/>
        <a:lstStyle/>
        <a:p>
          <a:r>
            <a:rPr lang="pt-BR" dirty="0"/>
            <a:t>Proibição de receber incentivos, subsídios, subvenções, doações ou empréstimos pelo prazo de 1 a 5 anos.</a:t>
          </a:r>
        </a:p>
      </dgm:t>
    </dgm:pt>
    <dgm:pt modelId="{A234CEAE-5A79-43CB-B589-3EB4B0EC77D5}" type="parTrans" cxnId="{ADD5C25F-5D9E-4A3A-AB0C-83841773C566}">
      <dgm:prSet/>
      <dgm:spPr/>
      <dgm:t>
        <a:bodyPr/>
        <a:lstStyle/>
        <a:p>
          <a:endParaRPr lang="pt-BR"/>
        </a:p>
      </dgm:t>
    </dgm:pt>
    <dgm:pt modelId="{B3BF7073-F56C-4CA1-A75C-D48DB2DD9BA1}" type="sibTrans" cxnId="{ADD5C25F-5D9E-4A3A-AB0C-83841773C566}">
      <dgm:prSet/>
      <dgm:spPr/>
      <dgm:t>
        <a:bodyPr/>
        <a:lstStyle/>
        <a:p>
          <a:endParaRPr lang="pt-BR"/>
        </a:p>
      </dgm:t>
    </dgm:pt>
    <dgm:pt modelId="{6D3EF747-ACB3-49F1-8362-F0FB126502B2}" type="pres">
      <dgm:prSet presAssocID="{0576B803-032C-4634-B94E-F6BA0D20B510}" presName="linearFlow" presStyleCnt="0">
        <dgm:presLayoutVars>
          <dgm:dir/>
          <dgm:resizeHandles val="exact"/>
        </dgm:presLayoutVars>
      </dgm:prSet>
      <dgm:spPr/>
    </dgm:pt>
    <dgm:pt modelId="{F4412029-A2AC-4BDD-9E15-2A0D6F60CA90}" type="pres">
      <dgm:prSet presAssocID="{0014DB40-705D-45F9-BA02-1B0FA8A3E6D6}" presName="composite" presStyleCnt="0"/>
      <dgm:spPr/>
    </dgm:pt>
    <dgm:pt modelId="{C6D69CF2-5848-442B-8227-9D461DA8D7BF}" type="pres">
      <dgm:prSet presAssocID="{0014DB40-705D-45F9-BA02-1B0FA8A3E6D6}" presName="imgShp" presStyleLbl="fgImgPlace1" presStyleIdx="0" presStyleCnt="4"/>
      <dgm:spPr/>
    </dgm:pt>
    <dgm:pt modelId="{1A78B912-F0BB-4451-AA36-7A09AC8DCF33}" type="pres">
      <dgm:prSet presAssocID="{0014DB40-705D-45F9-BA02-1B0FA8A3E6D6}" presName="txShp" presStyleLbl="node1" presStyleIdx="0" presStyleCnt="4">
        <dgm:presLayoutVars>
          <dgm:bulletEnabled val="1"/>
        </dgm:presLayoutVars>
      </dgm:prSet>
      <dgm:spPr/>
    </dgm:pt>
    <dgm:pt modelId="{8021D26D-096A-4B2E-B793-94D9FE80DFF2}" type="pres">
      <dgm:prSet presAssocID="{3C7DE4C1-660C-40CB-9806-57067B5EA09A}" presName="spacing" presStyleCnt="0"/>
      <dgm:spPr/>
    </dgm:pt>
    <dgm:pt modelId="{3D1204B1-3322-4DF8-A880-9409B736FB9B}" type="pres">
      <dgm:prSet presAssocID="{D10C2121-C9C2-44FD-B93E-8DA94BA01943}" presName="composite" presStyleCnt="0"/>
      <dgm:spPr/>
    </dgm:pt>
    <dgm:pt modelId="{10CC3FCC-DA6D-4854-A0CA-A552DE073EFC}" type="pres">
      <dgm:prSet presAssocID="{D10C2121-C9C2-44FD-B93E-8DA94BA01943}" presName="imgShp" presStyleLbl="fgImgPlace1" presStyleIdx="1" presStyleCnt="4"/>
      <dgm:spPr/>
    </dgm:pt>
    <dgm:pt modelId="{F62E1D31-BEFD-4B17-B0D8-2C4E1898F9C6}" type="pres">
      <dgm:prSet presAssocID="{D10C2121-C9C2-44FD-B93E-8DA94BA01943}" presName="txShp" presStyleLbl="node1" presStyleIdx="1" presStyleCnt="4">
        <dgm:presLayoutVars>
          <dgm:bulletEnabled val="1"/>
        </dgm:presLayoutVars>
      </dgm:prSet>
      <dgm:spPr/>
    </dgm:pt>
    <dgm:pt modelId="{7768B255-C167-4E47-997E-0B9C2A210D11}" type="pres">
      <dgm:prSet presAssocID="{0672753E-AE38-45E2-84FE-049B21E76262}" presName="spacing" presStyleCnt="0"/>
      <dgm:spPr/>
    </dgm:pt>
    <dgm:pt modelId="{6678A503-3695-4C5C-A35F-C2AD01A45F6C}" type="pres">
      <dgm:prSet presAssocID="{061A83E0-A455-4E37-B163-0CC4FE24B110}" presName="composite" presStyleCnt="0"/>
      <dgm:spPr/>
    </dgm:pt>
    <dgm:pt modelId="{5955C31E-ED25-4325-8462-EC2A13A93911}" type="pres">
      <dgm:prSet presAssocID="{061A83E0-A455-4E37-B163-0CC4FE24B110}" presName="imgShp" presStyleLbl="fgImgPlace1" presStyleIdx="2" presStyleCnt="4"/>
      <dgm:spPr/>
    </dgm:pt>
    <dgm:pt modelId="{FBA25120-6C8A-461B-A41A-F04BFE1BBEB4}" type="pres">
      <dgm:prSet presAssocID="{061A83E0-A455-4E37-B163-0CC4FE24B110}" presName="txShp" presStyleLbl="node1" presStyleIdx="2" presStyleCnt="4">
        <dgm:presLayoutVars>
          <dgm:bulletEnabled val="1"/>
        </dgm:presLayoutVars>
      </dgm:prSet>
      <dgm:spPr/>
    </dgm:pt>
    <dgm:pt modelId="{841DD23D-5BBE-4D12-8CF7-79D01D2BD105}" type="pres">
      <dgm:prSet presAssocID="{63A7FE42-521E-4869-A8BC-91F9CBCDF0AD}" presName="spacing" presStyleCnt="0"/>
      <dgm:spPr/>
    </dgm:pt>
    <dgm:pt modelId="{E6007201-3EE7-4BAF-800E-752B5F64244C}" type="pres">
      <dgm:prSet presAssocID="{52D20316-E980-44B2-82AA-8A23F6E82112}" presName="composite" presStyleCnt="0"/>
      <dgm:spPr/>
    </dgm:pt>
    <dgm:pt modelId="{18D1A4D5-33B7-48B3-BC09-D0D1F88FE28A}" type="pres">
      <dgm:prSet presAssocID="{52D20316-E980-44B2-82AA-8A23F6E82112}" presName="imgShp" presStyleLbl="fgImgPlace1" presStyleIdx="3" presStyleCnt="4"/>
      <dgm:spPr/>
    </dgm:pt>
    <dgm:pt modelId="{DEF01900-A420-48E9-8F68-D217DF66F0C7}" type="pres">
      <dgm:prSet presAssocID="{52D20316-E980-44B2-82AA-8A23F6E82112}" presName="txShp" presStyleLbl="node1" presStyleIdx="3" presStyleCnt="4">
        <dgm:presLayoutVars>
          <dgm:bulletEnabled val="1"/>
        </dgm:presLayoutVars>
      </dgm:prSet>
      <dgm:spPr/>
    </dgm:pt>
  </dgm:ptLst>
  <dgm:cxnLst>
    <dgm:cxn modelId="{3649B133-F5D9-4B0A-A589-44B58D44908F}" type="presOf" srcId="{52D20316-E980-44B2-82AA-8A23F6E82112}" destId="{DEF01900-A420-48E9-8F68-D217DF66F0C7}" srcOrd="0" destOrd="0" presId="urn:microsoft.com/office/officeart/2005/8/layout/vList3"/>
    <dgm:cxn modelId="{ADD5C25F-5D9E-4A3A-AB0C-83841773C566}" srcId="{0576B803-032C-4634-B94E-F6BA0D20B510}" destId="{52D20316-E980-44B2-82AA-8A23F6E82112}" srcOrd="3" destOrd="0" parTransId="{A234CEAE-5A79-43CB-B589-3EB4B0EC77D5}" sibTransId="{B3BF7073-F56C-4CA1-A75C-D48DB2DD9BA1}"/>
    <dgm:cxn modelId="{E9EB2254-C98E-4BD6-A15A-D297B4D656FF}" srcId="{0576B803-032C-4634-B94E-F6BA0D20B510}" destId="{D10C2121-C9C2-44FD-B93E-8DA94BA01943}" srcOrd="1" destOrd="0" parTransId="{3A331419-2625-4346-AA8A-6EB38AFBF324}" sibTransId="{0672753E-AE38-45E2-84FE-049B21E76262}"/>
    <dgm:cxn modelId="{C83D2E56-C4DC-4A43-A8C4-929AC4135550}" type="presOf" srcId="{0014DB40-705D-45F9-BA02-1B0FA8A3E6D6}" destId="{1A78B912-F0BB-4451-AA36-7A09AC8DCF33}" srcOrd="0" destOrd="0" presId="urn:microsoft.com/office/officeart/2005/8/layout/vList3"/>
    <dgm:cxn modelId="{C11D468B-C201-4672-ACE8-15BFC3F512D9}" srcId="{0576B803-032C-4634-B94E-F6BA0D20B510}" destId="{061A83E0-A455-4E37-B163-0CC4FE24B110}" srcOrd="2" destOrd="0" parTransId="{12690DF4-DEB2-45FB-9E74-97CF28DAD630}" sibTransId="{63A7FE42-521E-4869-A8BC-91F9CBCDF0AD}"/>
    <dgm:cxn modelId="{281AC48F-C8CA-4906-97D8-01FAAA4B0CFA}" type="presOf" srcId="{061A83E0-A455-4E37-B163-0CC4FE24B110}" destId="{FBA25120-6C8A-461B-A41A-F04BFE1BBEB4}" srcOrd="0" destOrd="0" presId="urn:microsoft.com/office/officeart/2005/8/layout/vList3"/>
    <dgm:cxn modelId="{ADEA6F9A-8463-4899-B253-F041802B53D1}" type="presOf" srcId="{D10C2121-C9C2-44FD-B93E-8DA94BA01943}" destId="{F62E1D31-BEFD-4B17-B0D8-2C4E1898F9C6}" srcOrd="0" destOrd="0" presId="urn:microsoft.com/office/officeart/2005/8/layout/vList3"/>
    <dgm:cxn modelId="{032523A1-3060-4328-8802-A06B1C101CD8}" type="presOf" srcId="{0576B803-032C-4634-B94E-F6BA0D20B510}" destId="{6D3EF747-ACB3-49F1-8362-F0FB126502B2}" srcOrd="0" destOrd="0" presId="urn:microsoft.com/office/officeart/2005/8/layout/vList3"/>
    <dgm:cxn modelId="{8105C3E8-6D20-42D8-962E-C80052EEDD4D}" srcId="{0576B803-032C-4634-B94E-F6BA0D20B510}" destId="{0014DB40-705D-45F9-BA02-1B0FA8A3E6D6}" srcOrd="0" destOrd="0" parTransId="{1809B58E-51D0-4D44-BAD6-6D80AA80E89D}" sibTransId="{3C7DE4C1-660C-40CB-9806-57067B5EA09A}"/>
    <dgm:cxn modelId="{4E6EF4E1-35C6-41D6-8751-12387C4B272C}" type="presParOf" srcId="{6D3EF747-ACB3-49F1-8362-F0FB126502B2}" destId="{F4412029-A2AC-4BDD-9E15-2A0D6F60CA90}" srcOrd="0" destOrd="0" presId="urn:microsoft.com/office/officeart/2005/8/layout/vList3"/>
    <dgm:cxn modelId="{4C9DA353-1F41-447F-A0FD-10083702F55D}" type="presParOf" srcId="{F4412029-A2AC-4BDD-9E15-2A0D6F60CA90}" destId="{C6D69CF2-5848-442B-8227-9D461DA8D7BF}" srcOrd="0" destOrd="0" presId="urn:microsoft.com/office/officeart/2005/8/layout/vList3"/>
    <dgm:cxn modelId="{1E7FDA4B-F587-472C-AD0E-BB2C70D11217}" type="presParOf" srcId="{F4412029-A2AC-4BDD-9E15-2A0D6F60CA90}" destId="{1A78B912-F0BB-4451-AA36-7A09AC8DCF33}" srcOrd="1" destOrd="0" presId="urn:microsoft.com/office/officeart/2005/8/layout/vList3"/>
    <dgm:cxn modelId="{B62EA758-3E51-4CDF-B16E-AE2B1EBCC7F3}" type="presParOf" srcId="{6D3EF747-ACB3-49F1-8362-F0FB126502B2}" destId="{8021D26D-096A-4B2E-B793-94D9FE80DFF2}" srcOrd="1" destOrd="0" presId="urn:microsoft.com/office/officeart/2005/8/layout/vList3"/>
    <dgm:cxn modelId="{CB5BD162-F5F5-4EC8-AC0B-75636DED6628}" type="presParOf" srcId="{6D3EF747-ACB3-49F1-8362-F0FB126502B2}" destId="{3D1204B1-3322-4DF8-A880-9409B736FB9B}" srcOrd="2" destOrd="0" presId="urn:microsoft.com/office/officeart/2005/8/layout/vList3"/>
    <dgm:cxn modelId="{96EEB436-C12E-4A07-99A5-1FCC2FE710E9}" type="presParOf" srcId="{3D1204B1-3322-4DF8-A880-9409B736FB9B}" destId="{10CC3FCC-DA6D-4854-A0CA-A552DE073EFC}" srcOrd="0" destOrd="0" presId="urn:microsoft.com/office/officeart/2005/8/layout/vList3"/>
    <dgm:cxn modelId="{634E632A-35EC-40E3-8C6E-93B247FD8714}" type="presParOf" srcId="{3D1204B1-3322-4DF8-A880-9409B736FB9B}" destId="{F62E1D31-BEFD-4B17-B0D8-2C4E1898F9C6}" srcOrd="1" destOrd="0" presId="urn:microsoft.com/office/officeart/2005/8/layout/vList3"/>
    <dgm:cxn modelId="{81E91382-685E-4B42-8F91-455B2E8F7224}" type="presParOf" srcId="{6D3EF747-ACB3-49F1-8362-F0FB126502B2}" destId="{7768B255-C167-4E47-997E-0B9C2A210D11}" srcOrd="3" destOrd="0" presId="urn:microsoft.com/office/officeart/2005/8/layout/vList3"/>
    <dgm:cxn modelId="{78A7522D-F0C9-4CA8-8C60-B7012A78215B}" type="presParOf" srcId="{6D3EF747-ACB3-49F1-8362-F0FB126502B2}" destId="{6678A503-3695-4C5C-A35F-C2AD01A45F6C}" srcOrd="4" destOrd="0" presId="urn:microsoft.com/office/officeart/2005/8/layout/vList3"/>
    <dgm:cxn modelId="{56BF8C1A-29B7-4651-B3D7-BC73E83A1290}" type="presParOf" srcId="{6678A503-3695-4C5C-A35F-C2AD01A45F6C}" destId="{5955C31E-ED25-4325-8462-EC2A13A93911}" srcOrd="0" destOrd="0" presId="urn:microsoft.com/office/officeart/2005/8/layout/vList3"/>
    <dgm:cxn modelId="{DAFF8693-61F7-4053-AF72-36BDEDCD6DA0}" type="presParOf" srcId="{6678A503-3695-4C5C-A35F-C2AD01A45F6C}" destId="{FBA25120-6C8A-461B-A41A-F04BFE1BBEB4}" srcOrd="1" destOrd="0" presId="urn:microsoft.com/office/officeart/2005/8/layout/vList3"/>
    <dgm:cxn modelId="{598E2C8F-7CFD-441F-9C43-44223DAE76FD}" type="presParOf" srcId="{6D3EF747-ACB3-49F1-8362-F0FB126502B2}" destId="{841DD23D-5BBE-4D12-8CF7-79D01D2BD105}" srcOrd="5" destOrd="0" presId="urn:microsoft.com/office/officeart/2005/8/layout/vList3"/>
    <dgm:cxn modelId="{26BFA4A7-34A9-4F8C-84A8-0EAD1A59F71D}" type="presParOf" srcId="{6D3EF747-ACB3-49F1-8362-F0FB126502B2}" destId="{E6007201-3EE7-4BAF-800E-752B5F64244C}" srcOrd="6" destOrd="0" presId="urn:microsoft.com/office/officeart/2005/8/layout/vList3"/>
    <dgm:cxn modelId="{2829489C-0B81-4ABD-923E-69931CBA9E5E}" type="presParOf" srcId="{E6007201-3EE7-4BAF-800E-752B5F64244C}" destId="{18D1A4D5-33B7-48B3-BC09-D0D1F88FE28A}" srcOrd="0" destOrd="0" presId="urn:microsoft.com/office/officeart/2005/8/layout/vList3"/>
    <dgm:cxn modelId="{547EECC9-3A97-4734-9B00-4DCEA0E8D6DA}" type="presParOf" srcId="{E6007201-3EE7-4BAF-800E-752B5F64244C}" destId="{DEF01900-A420-48E9-8F68-D217DF66F0C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8806B21-127A-4822-BB25-2CC094C2CA8F}" type="doc">
      <dgm:prSet loTypeId="urn:microsoft.com/office/officeart/2005/8/layout/radial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26B45DE-2C6A-4847-B9D4-F78564F03DDC}">
      <dgm:prSet phldrT="[Texto]" custT="1"/>
      <dgm:spPr>
        <a:gradFill rotWithShape="0">
          <a:gsLst>
            <a:gs pos="0">
              <a:srgbClr val="46A9EC">
                <a:alpha val="49804"/>
              </a:srgbClr>
            </a:gs>
            <a:gs pos="48000">
              <a:srgbClr val="98C4FA">
                <a:alpha val="49804"/>
              </a:srgb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3200" b="1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DOSIMETRIA</a:t>
          </a:r>
          <a:endParaRPr lang="pt-BR" sz="3200" b="1" dirty="0">
            <a:solidFill>
              <a:srgbClr val="002060"/>
            </a:solidFill>
          </a:endParaRPr>
        </a:p>
      </dgm:t>
    </dgm:pt>
    <dgm:pt modelId="{F6A49D6E-D4B2-4E85-ACA8-82146F52B48B}" type="parTrans" cxnId="{60EAD2E3-B636-4D06-9299-8948C3F40BB1}">
      <dgm:prSet/>
      <dgm:spPr/>
      <dgm:t>
        <a:bodyPr/>
        <a:lstStyle/>
        <a:p>
          <a:endParaRPr lang="pt-BR"/>
        </a:p>
      </dgm:t>
    </dgm:pt>
    <dgm:pt modelId="{60C23426-7D8A-4A0B-BBA9-B1C1E987F869}" type="sibTrans" cxnId="{60EAD2E3-B636-4D06-9299-8948C3F40BB1}">
      <dgm:prSet/>
      <dgm:spPr/>
      <dgm:t>
        <a:bodyPr/>
        <a:lstStyle/>
        <a:p>
          <a:endParaRPr lang="pt-BR"/>
        </a:p>
      </dgm:t>
    </dgm:pt>
    <dgm:pt modelId="{BBF2AB4F-EA3E-4B52-A643-3DD2AD172689}">
      <dgm:prSet phldrT="[Texto]" custT="1"/>
      <dgm:spPr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24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GRAVIDADE DA INFRAÇÃO</a:t>
          </a:r>
        </a:p>
      </dgm:t>
    </dgm:pt>
    <dgm:pt modelId="{005949B8-280F-49E0-BEC5-DEAD6990AD50}" type="parTrans" cxnId="{6C532F94-C5F9-4364-860C-7D9B99B57B20}">
      <dgm:prSet/>
      <dgm:spPr/>
      <dgm:t>
        <a:bodyPr/>
        <a:lstStyle/>
        <a:p>
          <a:endParaRPr lang="pt-BR"/>
        </a:p>
      </dgm:t>
    </dgm:pt>
    <dgm:pt modelId="{CA1F5C9B-A145-4938-B890-CCC8C8DA2CFF}" type="sibTrans" cxnId="{6C532F94-C5F9-4364-860C-7D9B99B57B20}">
      <dgm:prSet/>
      <dgm:spPr/>
      <dgm:t>
        <a:bodyPr/>
        <a:lstStyle/>
        <a:p>
          <a:endParaRPr lang="pt-BR"/>
        </a:p>
      </dgm:t>
    </dgm:pt>
    <dgm:pt modelId="{0E79A692-DC5C-435B-8300-C8F2ED7F13A7}">
      <dgm:prSet phldrT="[Texto]" custT="1"/>
      <dgm:spPr/>
      <dgm:t>
        <a:bodyPr/>
        <a:lstStyle/>
        <a:p>
          <a:r>
            <a:rPr lang="pt-BR" sz="24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VANTAGEM AUFERIDA</a:t>
          </a:r>
        </a:p>
      </dgm:t>
    </dgm:pt>
    <dgm:pt modelId="{EB5CBBEA-68AB-44AC-8DD4-701600C58FAF}" type="parTrans" cxnId="{340F9576-358A-4511-9827-536A8FD744DB}">
      <dgm:prSet/>
      <dgm:spPr/>
      <dgm:t>
        <a:bodyPr/>
        <a:lstStyle/>
        <a:p>
          <a:endParaRPr lang="pt-BR"/>
        </a:p>
      </dgm:t>
    </dgm:pt>
    <dgm:pt modelId="{06B6027D-590E-4DBD-BB2B-2332D9B06342}" type="sibTrans" cxnId="{340F9576-358A-4511-9827-536A8FD744DB}">
      <dgm:prSet/>
      <dgm:spPr/>
      <dgm:t>
        <a:bodyPr/>
        <a:lstStyle/>
        <a:p>
          <a:endParaRPr lang="pt-BR"/>
        </a:p>
      </dgm:t>
    </dgm:pt>
    <dgm:pt modelId="{48A3486D-FC6F-4F45-8601-8F4B26ECC33B}">
      <dgm:prSet phldrT="[Texto]" custT="1"/>
      <dgm:spPr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24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CONSUMAÇÃO DA INFRAÇÃO</a:t>
          </a:r>
        </a:p>
      </dgm:t>
    </dgm:pt>
    <dgm:pt modelId="{D89311C3-891E-445C-A6FB-DC21485ECE41}" type="parTrans" cxnId="{95D64369-716A-42A3-B9A7-4534BCB6F3A6}">
      <dgm:prSet/>
      <dgm:spPr/>
      <dgm:t>
        <a:bodyPr/>
        <a:lstStyle/>
        <a:p>
          <a:endParaRPr lang="pt-BR"/>
        </a:p>
      </dgm:t>
    </dgm:pt>
    <dgm:pt modelId="{D069A84A-6E22-455B-BB73-1242FB0BDF8D}" type="sibTrans" cxnId="{95D64369-716A-42A3-B9A7-4534BCB6F3A6}">
      <dgm:prSet/>
      <dgm:spPr/>
      <dgm:t>
        <a:bodyPr/>
        <a:lstStyle/>
        <a:p>
          <a:endParaRPr lang="pt-BR"/>
        </a:p>
      </dgm:t>
    </dgm:pt>
    <dgm:pt modelId="{B9423AB4-2A71-49C0-B9F5-0CA09E15DBC3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24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GRAU OU PERIGO DE LESÃO</a:t>
          </a:r>
        </a:p>
      </dgm:t>
    </dgm:pt>
    <dgm:pt modelId="{E5522BEA-F6B6-42BC-B00E-007FC29B0D70}" type="parTrans" cxnId="{D96B1B59-6AD1-4A0B-B6D0-2626D9C00151}">
      <dgm:prSet/>
      <dgm:spPr/>
      <dgm:t>
        <a:bodyPr/>
        <a:lstStyle/>
        <a:p>
          <a:endParaRPr lang="pt-BR"/>
        </a:p>
      </dgm:t>
    </dgm:pt>
    <dgm:pt modelId="{BE75A268-B1CF-4E08-82BD-5B8A5FF8DE31}" type="sibTrans" cxnId="{D96B1B59-6AD1-4A0B-B6D0-2626D9C00151}">
      <dgm:prSet/>
      <dgm:spPr/>
      <dgm:t>
        <a:bodyPr/>
        <a:lstStyle/>
        <a:p>
          <a:endParaRPr lang="pt-BR"/>
        </a:p>
      </dgm:t>
    </dgm:pt>
    <dgm:pt modelId="{11DE6920-5903-4C82-A5B5-04595571A22F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24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EFEITO NEGATIVO</a:t>
          </a:r>
        </a:p>
      </dgm:t>
    </dgm:pt>
    <dgm:pt modelId="{111C7234-D2AB-41E6-B08C-E1CB260E5BA7}" type="parTrans" cxnId="{699F2522-60F8-4EA7-83E2-CF49B986F3A8}">
      <dgm:prSet/>
      <dgm:spPr/>
      <dgm:t>
        <a:bodyPr/>
        <a:lstStyle/>
        <a:p>
          <a:endParaRPr lang="pt-BR"/>
        </a:p>
      </dgm:t>
    </dgm:pt>
    <dgm:pt modelId="{40E36F1B-F203-4AF5-B15C-8F08AB4C58E8}" type="sibTrans" cxnId="{699F2522-60F8-4EA7-83E2-CF49B986F3A8}">
      <dgm:prSet/>
      <dgm:spPr/>
      <dgm:t>
        <a:bodyPr/>
        <a:lstStyle/>
        <a:p>
          <a:endParaRPr lang="pt-BR"/>
        </a:p>
      </dgm:t>
    </dgm:pt>
    <dgm:pt modelId="{02502837-09FD-4AD6-9941-33EA05AC5DB6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2400" b="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SITUAÇÃO ECONÔMICA DO INFRATOR</a:t>
          </a:r>
          <a:endParaRPr lang="pt-BR" sz="24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DC9E3DF-5032-4435-8FFB-34F3283FE841}" type="parTrans" cxnId="{E3DC8D1F-4B17-4422-9569-0CB073DC8F10}">
      <dgm:prSet/>
      <dgm:spPr/>
      <dgm:t>
        <a:bodyPr/>
        <a:lstStyle/>
        <a:p>
          <a:endParaRPr lang="pt-BR"/>
        </a:p>
      </dgm:t>
    </dgm:pt>
    <dgm:pt modelId="{052D3389-44B6-452A-8B57-69F1BDBE3BD7}" type="sibTrans" cxnId="{E3DC8D1F-4B17-4422-9569-0CB073DC8F10}">
      <dgm:prSet/>
      <dgm:spPr/>
      <dgm:t>
        <a:bodyPr/>
        <a:lstStyle/>
        <a:p>
          <a:endParaRPr lang="pt-BR"/>
        </a:p>
      </dgm:t>
    </dgm:pt>
    <dgm:pt modelId="{C035E00A-9385-4220-BC5D-2C7264D359EF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24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VALOR DOS CONTRATOS</a:t>
          </a:r>
        </a:p>
      </dgm:t>
    </dgm:pt>
    <dgm:pt modelId="{C852E2DA-4837-4BA7-B14A-8889AA1EF9C8}" type="parTrans" cxnId="{A513E74F-6E12-43FF-A367-A627D7EDE7BA}">
      <dgm:prSet/>
      <dgm:spPr/>
      <dgm:t>
        <a:bodyPr/>
        <a:lstStyle/>
        <a:p>
          <a:endParaRPr lang="pt-BR"/>
        </a:p>
      </dgm:t>
    </dgm:pt>
    <dgm:pt modelId="{F74EE2B7-E313-41F5-AFDE-83CD5E5A5F28}" type="sibTrans" cxnId="{A513E74F-6E12-43FF-A367-A627D7EDE7BA}">
      <dgm:prSet/>
      <dgm:spPr/>
      <dgm:t>
        <a:bodyPr/>
        <a:lstStyle/>
        <a:p>
          <a:endParaRPr lang="pt-BR"/>
        </a:p>
      </dgm:t>
    </dgm:pt>
    <dgm:pt modelId="{3EDDBCED-D4E3-4A65-BE88-3A33EA17B0DE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24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COOPERAÇÃO COM A APURAÇÃO</a:t>
          </a:r>
        </a:p>
      </dgm:t>
    </dgm:pt>
    <dgm:pt modelId="{35D85C91-15F9-44D4-9B2D-4D3BE2D6E5BB}" type="parTrans" cxnId="{3A9561B9-C14F-451F-8BA6-A8A5BB67007E}">
      <dgm:prSet/>
      <dgm:spPr/>
      <dgm:t>
        <a:bodyPr/>
        <a:lstStyle/>
        <a:p>
          <a:endParaRPr lang="pt-BR"/>
        </a:p>
      </dgm:t>
    </dgm:pt>
    <dgm:pt modelId="{BDFC268D-FE7D-407B-A048-D29FDC7C5A39}" type="sibTrans" cxnId="{3A9561B9-C14F-451F-8BA6-A8A5BB67007E}">
      <dgm:prSet/>
      <dgm:spPr/>
      <dgm:t>
        <a:bodyPr/>
        <a:lstStyle/>
        <a:p>
          <a:endParaRPr lang="pt-BR"/>
        </a:p>
      </dgm:t>
    </dgm:pt>
    <dgm:pt modelId="{990C9BA6-0291-49D4-87F2-B7099317C466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24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Programa de integridade (</a:t>
          </a:r>
          <a:r>
            <a:rPr lang="pt-BR" sz="2400" b="0" i="1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compliance</a:t>
          </a:r>
          <a:r>
            <a:rPr lang="pt-BR" sz="24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)</a:t>
          </a:r>
        </a:p>
      </dgm:t>
    </dgm:pt>
    <dgm:pt modelId="{27E10F66-49A0-4F35-B739-652E833E99A7}" type="parTrans" cxnId="{58024061-688B-4CD7-9673-A8144841BBFD}">
      <dgm:prSet/>
      <dgm:spPr/>
      <dgm:t>
        <a:bodyPr/>
        <a:lstStyle/>
        <a:p>
          <a:endParaRPr lang="pt-BR"/>
        </a:p>
      </dgm:t>
    </dgm:pt>
    <dgm:pt modelId="{AA3BB2EE-DBDF-42BA-BD33-3CC348FEA213}" type="sibTrans" cxnId="{58024061-688B-4CD7-9673-A8144841BBFD}">
      <dgm:prSet/>
      <dgm:spPr/>
      <dgm:t>
        <a:bodyPr/>
        <a:lstStyle/>
        <a:p>
          <a:endParaRPr lang="pt-BR"/>
        </a:p>
      </dgm:t>
    </dgm:pt>
    <dgm:pt modelId="{7771D0B2-C29F-48B3-B882-B657CBA68398}" type="pres">
      <dgm:prSet presAssocID="{78806B21-127A-4822-BB25-2CC094C2CA8F}" presName="composite" presStyleCnt="0">
        <dgm:presLayoutVars>
          <dgm:chMax val="1"/>
          <dgm:dir/>
          <dgm:resizeHandles val="exact"/>
        </dgm:presLayoutVars>
      </dgm:prSet>
      <dgm:spPr/>
    </dgm:pt>
    <dgm:pt modelId="{44C0E993-C035-47AB-930E-CAAF9B23D111}" type="pres">
      <dgm:prSet presAssocID="{78806B21-127A-4822-BB25-2CC094C2CA8F}" presName="radial" presStyleCnt="0">
        <dgm:presLayoutVars>
          <dgm:animLvl val="ctr"/>
        </dgm:presLayoutVars>
      </dgm:prSet>
      <dgm:spPr/>
    </dgm:pt>
    <dgm:pt modelId="{5448EAE3-560F-4A19-B43A-6276DCDD5AC1}" type="pres">
      <dgm:prSet presAssocID="{126B45DE-2C6A-4847-B9D4-F78564F03DDC}" presName="centerShape" presStyleLbl="vennNode1" presStyleIdx="0" presStyleCnt="10" custScaleX="81606" custScaleY="43646" custLinFactNeighborX="-608" custLinFactNeighborY="-2120"/>
      <dgm:spPr>
        <a:prstGeom prst="rect">
          <a:avLst/>
        </a:prstGeom>
      </dgm:spPr>
    </dgm:pt>
    <dgm:pt modelId="{FF6C0DA9-927E-4437-94C7-76711F0DEFA1}" type="pres">
      <dgm:prSet presAssocID="{BBF2AB4F-EA3E-4B52-A643-3DD2AD172689}" presName="node" presStyleLbl="vennNode1" presStyleIdx="1" presStyleCnt="10" custScaleX="154245" custScaleY="133465" custRadScaleRad="93418" custRadScaleInc="-46008">
        <dgm:presLayoutVars>
          <dgm:bulletEnabled val="1"/>
        </dgm:presLayoutVars>
      </dgm:prSet>
      <dgm:spPr/>
    </dgm:pt>
    <dgm:pt modelId="{3D86300C-355C-40B1-AF52-D9A3AD546444}" type="pres">
      <dgm:prSet presAssocID="{0E79A692-DC5C-435B-8300-C8F2ED7F13A7}" presName="node" presStyleLbl="vennNode1" presStyleIdx="2" presStyleCnt="10" custScaleX="141202" custScaleY="133465" custRadScaleRad="111034" custRadScaleInc="-7425">
        <dgm:presLayoutVars>
          <dgm:bulletEnabled val="1"/>
        </dgm:presLayoutVars>
      </dgm:prSet>
      <dgm:spPr/>
    </dgm:pt>
    <dgm:pt modelId="{D65D0498-83D2-4683-B843-0578C7E91C67}" type="pres">
      <dgm:prSet presAssocID="{48A3486D-FC6F-4F45-8601-8F4B26ECC33B}" presName="node" presStyleLbl="vennNode1" presStyleIdx="3" presStyleCnt="10" custScaleX="189182" custScaleY="133465" custRadScaleRad="158899" custRadScaleInc="98996">
        <dgm:presLayoutVars>
          <dgm:bulletEnabled val="1"/>
        </dgm:presLayoutVars>
      </dgm:prSet>
      <dgm:spPr/>
    </dgm:pt>
    <dgm:pt modelId="{88207C0D-5FD6-48A6-A67B-F1A2CDF145C2}" type="pres">
      <dgm:prSet presAssocID="{B9423AB4-2A71-49C0-B9F5-0CA09E15DBC3}" presName="node" presStyleLbl="vennNode1" presStyleIdx="4" presStyleCnt="10" custScaleX="163018" custScaleY="133465" custRadScaleRad="173504" custRadScaleInc="-145327">
        <dgm:presLayoutVars>
          <dgm:bulletEnabled val="1"/>
        </dgm:presLayoutVars>
      </dgm:prSet>
      <dgm:spPr/>
    </dgm:pt>
    <dgm:pt modelId="{2507235B-87BB-4F63-BF04-122EA486F74C}" type="pres">
      <dgm:prSet presAssocID="{11DE6920-5903-4C82-A5B5-04595571A22F}" presName="node" presStyleLbl="vennNode1" presStyleIdx="5" presStyleCnt="10" custScaleX="128966" custScaleY="133465" custRadScaleRad="147936" custRadScaleInc="-176688">
        <dgm:presLayoutVars>
          <dgm:bulletEnabled val="1"/>
        </dgm:presLayoutVars>
      </dgm:prSet>
      <dgm:spPr/>
    </dgm:pt>
    <dgm:pt modelId="{3A34391A-FEC5-4E6E-8F75-35359B6A8FDC}" type="pres">
      <dgm:prSet presAssocID="{02502837-09FD-4AD6-9941-33EA05AC5DB6}" presName="node" presStyleLbl="vennNode1" presStyleIdx="6" presStyleCnt="10" custScaleX="169815" custScaleY="133465" custRadScaleRad="81261" custRadScaleInc="-83254">
        <dgm:presLayoutVars>
          <dgm:bulletEnabled val="1"/>
        </dgm:presLayoutVars>
      </dgm:prSet>
      <dgm:spPr/>
    </dgm:pt>
    <dgm:pt modelId="{634629D5-2528-4C55-8C85-E474BCEB373F}" type="pres">
      <dgm:prSet presAssocID="{3EDDBCED-D4E3-4A65-BE88-3A33EA17B0DE}" presName="node" presStyleLbl="vennNode1" presStyleIdx="7" presStyleCnt="10" custScaleX="179722" custScaleY="133465" custRadScaleRad="138326" custRadScaleInc="-12117">
        <dgm:presLayoutVars>
          <dgm:bulletEnabled val="1"/>
        </dgm:presLayoutVars>
      </dgm:prSet>
      <dgm:spPr/>
    </dgm:pt>
    <dgm:pt modelId="{3925C5BB-A50A-4CD1-AC90-C568116761C8}" type="pres">
      <dgm:prSet presAssocID="{C035E00A-9385-4220-BC5D-2C7264D359EF}" presName="node" presStyleLbl="vennNode1" presStyleIdx="8" presStyleCnt="10" custScaleX="163018" custScaleY="133465" custRadScaleRad="137529" custRadScaleInc="-32133">
        <dgm:presLayoutVars>
          <dgm:bulletEnabled val="1"/>
        </dgm:presLayoutVars>
      </dgm:prSet>
      <dgm:spPr/>
    </dgm:pt>
    <dgm:pt modelId="{CCBA93EB-B88E-4577-86C1-7BECE4FC7686}" type="pres">
      <dgm:prSet presAssocID="{990C9BA6-0291-49D4-87F2-B7099317C466}" presName="node" presStyleLbl="vennNode1" presStyleIdx="9" presStyleCnt="10" custScaleX="154089" custScaleY="133465" custRadScaleRad="155725" custRadScaleInc="-46525">
        <dgm:presLayoutVars>
          <dgm:bulletEnabled val="1"/>
        </dgm:presLayoutVars>
      </dgm:prSet>
      <dgm:spPr/>
    </dgm:pt>
  </dgm:ptLst>
  <dgm:cxnLst>
    <dgm:cxn modelId="{E3DC8D1F-4B17-4422-9569-0CB073DC8F10}" srcId="{126B45DE-2C6A-4847-B9D4-F78564F03DDC}" destId="{02502837-09FD-4AD6-9941-33EA05AC5DB6}" srcOrd="5" destOrd="0" parTransId="{4DC9E3DF-5032-4435-8FFB-34F3283FE841}" sibTransId="{052D3389-44B6-452A-8B57-69F1BDBE3BD7}"/>
    <dgm:cxn modelId="{699F2522-60F8-4EA7-83E2-CF49B986F3A8}" srcId="{126B45DE-2C6A-4847-B9D4-F78564F03DDC}" destId="{11DE6920-5903-4C82-A5B5-04595571A22F}" srcOrd="4" destOrd="0" parTransId="{111C7234-D2AB-41E6-B08C-E1CB260E5BA7}" sibTransId="{40E36F1B-F203-4AF5-B15C-8F08AB4C58E8}"/>
    <dgm:cxn modelId="{997F1E2F-E93B-4865-96B3-25995BED6886}" type="presOf" srcId="{126B45DE-2C6A-4847-B9D4-F78564F03DDC}" destId="{5448EAE3-560F-4A19-B43A-6276DCDD5AC1}" srcOrd="0" destOrd="0" presId="urn:microsoft.com/office/officeart/2005/8/layout/radial3"/>
    <dgm:cxn modelId="{58024061-688B-4CD7-9673-A8144841BBFD}" srcId="{126B45DE-2C6A-4847-B9D4-F78564F03DDC}" destId="{990C9BA6-0291-49D4-87F2-B7099317C466}" srcOrd="8" destOrd="0" parTransId="{27E10F66-49A0-4F35-B739-652E833E99A7}" sibTransId="{AA3BB2EE-DBDF-42BA-BD33-3CC348FEA213}"/>
    <dgm:cxn modelId="{AE7BBD67-7154-49C5-B0C0-57D7FBD9C5F9}" type="presOf" srcId="{02502837-09FD-4AD6-9941-33EA05AC5DB6}" destId="{3A34391A-FEC5-4E6E-8F75-35359B6A8FDC}" srcOrd="0" destOrd="0" presId="urn:microsoft.com/office/officeart/2005/8/layout/radial3"/>
    <dgm:cxn modelId="{95D64369-716A-42A3-B9A7-4534BCB6F3A6}" srcId="{126B45DE-2C6A-4847-B9D4-F78564F03DDC}" destId="{48A3486D-FC6F-4F45-8601-8F4B26ECC33B}" srcOrd="2" destOrd="0" parTransId="{D89311C3-891E-445C-A6FB-DC21485ECE41}" sibTransId="{D069A84A-6E22-455B-BB73-1242FB0BDF8D}"/>
    <dgm:cxn modelId="{A513E74F-6E12-43FF-A367-A627D7EDE7BA}" srcId="{126B45DE-2C6A-4847-B9D4-F78564F03DDC}" destId="{C035E00A-9385-4220-BC5D-2C7264D359EF}" srcOrd="7" destOrd="0" parTransId="{C852E2DA-4837-4BA7-B14A-8889AA1EF9C8}" sibTransId="{F74EE2B7-E313-41F5-AFDE-83CD5E5A5F28}"/>
    <dgm:cxn modelId="{340F9576-358A-4511-9827-536A8FD744DB}" srcId="{126B45DE-2C6A-4847-B9D4-F78564F03DDC}" destId="{0E79A692-DC5C-435B-8300-C8F2ED7F13A7}" srcOrd="1" destOrd="0" parTransId="{EB5CBBEA-68AB-44AC-8DD4-701600C58FAF}" sibTransId="{06B6027D-590E-4DBD-BB2B-2332D9B06342}"/>
    <dgm:cxn modelId="{D96B1B59-6AD1-4A0B-B6D0-2626D9C00151}" srcId="{126B45DE-2C6A-4847-B9D4-F78564F03DDC}" destId="{B9423AB4-2A71-49C0-B9F5-0CA09E15DBC3}" srcOrd="3" destOrd="0" parTransId="{E5522BEA-F6B6-42BC-B00E-007FC29B0D70}" sibTransId="{BE75A268-B1CF-4E08-82BD-5B8A5FF8DE31}"/>
    <dgm:cxn modelId="{8156F179-603A-40F3-849F-A55FDD8CF98A}" type="presOf" srcId="{990C9BA6-0291-49D4-87F2-B7099317C466}" destId="{CCBA93EB-B88E-4577-86C1-7BECE4FC7686}" srcOrd="0" destOrd="0" presId="urn:microsoft.com/office/officeart/2005/8/layout/radial3"/>
    <dgm:cxn modelId="{6C532F94-C5F9-4364-860C-7D9B99B57B20}" srcId="{126B45DE-2C6A-4847-B9D4-F78564F03DDC}" destId="{BBF2AB4F-EA3E-4B52-A643-3DD2AD172689}" srcOrd="0" destOrd="0" parTransId="{005949B8-280F-49E0-BEC5-DEAD6990AD50}" sibTransId="{CA1F5C9B-A145-4938-B890-CCC8C8DA2CFF}"/>
    <dgm:cxn modelId="{FDC95C9E-4772-46DB-8BE6-8ADAD8506211}" type="presOf" srcId="{11DE6920-5903-4C82-A5B5-04595571A22F}" destId="{2507235B-87BB-4F63-BF04-122EA486F74C}" srcOrd="0" destOrd="0" presId="urn:microsoft.com/office/officeart/2005/8/layout/radial3"/>
    <dgm:cxn modelId="{665A8BB8-FEB2-42F7-B38B-E0D44225EDC9}" type="presOf" srcId="{78806B21-127A-4822-BB25-2CC094C2CA8F}" destId="{7771D0B2-C29F-48B3-B882-B657CBA68398}" srcOrd="0" destOrd="0" presId="urn:microsoft.com/office/officeart/2005/8/layout/radial3"/>
    <dgm:cxn modelId="{3A9561B9-C14F-451F-8BA6-A8A5BB67007E}" srcId="{126B45DE-2C6A-4847-B9D4-F78564F03DDC}" destId="{3EDDBCED-D4E3-4A65-BE88-3A33EA17B0DE}" srcOrd="6" destOrd="0" parTransId="{35D85C91-15F9-44D4-9B2D-4D3BE2D6E5BB}" sibTransId="{BDFC268D-FE7D-407B-A048-D29FDC7C5A39}"/>
    <dgm:cxn modelId="{1E0791BA-E627-49C6-817D-A1EA68D6D6A2}" type="presOf" srcId="{3EDDBCED-D4E3-4A65-BE88-3A33EA17B0DE}" destId="{634629D5-2528-4C55-8C85-E474BCEB373F}" srcOrd="0" destOrd="0" presId="urn:microsoft.com/office/officeart/2005/8/layout/radial3"/>
    <dgm:cxn modelId="{25E817C4-7E35-4087-B008-AA4C9A49E5B7}" type="presOf" srcId="{C035E00A-9385-4220-BC5D-2C7264D359EF}" destId="{3925C5BB-A50A-4CD1-AC90-C568116761C8}" srcOrd="0" destOrd="0" presId="urn:microsoft.com/office/officeart/2005/8/layout/radial3"/>
    <dgm:cxn modelId="{A4B8AECA-5F4D-4F8D-ADDE-A0D14500DBF0}" type="presOf" srcId="{B9423AB4-2A71-49C0-B9F5-0CA09E15DBC3}" destId="{88207C0D-5FD6-48A6-A67B-F1A2CDF145C2}" srcOrd="0" destOrd="0" presId="urn:microsoft.com/office/officeart/2005/8/layout/radial3"/>
    <dgm:cxn modelId="{0E0AD7CE-A0CC-48D3-8074-897D69927A35}" type="presOf" srcId="{BBF2AB4F-EA3E-4B52-A643-3DD2AD172689}" destId="{FF6C0DA9-927E-4437-94C7-76711F0DEFA1}" srcOrd="0" destOrd="0" presId="urn:microsoft.com/office/officeart/2005/8/layout/radial3"/>
    <dgm:cxn modelId="{60EAD2E3-B636-4D06-9299-8948C3F40BB1}" srcId="{78806B21-127A-4822-BB25-2CC094C2CA8F}" destId="{126B45DE-2C6A-4847-B9D4-F78564F03DDC}" srcOrd="0" destOrd="0" parTransId="{F6A49D6E-D4B2-4E85-ACA8-82146F52B48B}" sibTransId="{60C23426-7D8A-4A0B-BBA9-B1C1E987F869}"/>
    <dgm:cxn modelId="{707F3CE8-FF9B-4D8E-909B-461B4F9F4EEA}" type="presOf" srcId="{0E79A692-DC5C-435B-8300-C8F2ED7F13A7}" destId="{3D86300C-355C-40B1-AF52-D9A3AD546444}" srcOrd="0" destOrd="0" presId="urn:microsoft.com/office/officeart/2005/8/layout/radial3"/>
    <dgm:cxn modelId="{087F4DFA-4596-4FEC-B453-404661CC888A}" type="presOf" srcId="{48A3486D-FC6F-4F45-8601-8F4B26ECC33B}" destId="{D65D0498-83D2-4683-B843-0578C7E91C67}" srcOrd="0" destOrd="0" presId="urn:microsoft.com/office/officeart/2005/8/layout/radial3"/>
    <dgm:cxn modelId="{499655C0-01AF-4940-BC4B-41FE523F7AD5}" type="presParOf" srcId="{7771D0B2-C29F-48B3-B882-B657CBA68398}" destId="{44C0E993-C035-47AB-930E-CAAF9B23D111}" srcOrd="0" destOrd="0" presId="urn:microsoft.com/office/officeart/2005/8/layout/radial3"/>
    <dgm:cxn modelId="{896AD924-DCD3-42E2-8EAC-61184341DE51}" type="presParOf" srcId="{44C0E993-C035-47AB-930E-CAAF9B23D111}" destId="{5448EAE3-560F-4A19-B43A-6276DCDD5AC1}" srcOrd="0" destOrd="0" presId="urn:microsoft.com/office/officeart/2005/8/layout/radial3"/>
    <dgm:cxn modelId="{1BB890DB-9202-44DE-AE51-D8655C7522AC}" type="presParOf" srcId="{44C0E993-C035-47AB-930E-CAAF9B23D111}" destId="{FF6C0DA9-927E-4437-94C7-76711F0DEFA1}" srcOrd="1" destOrd="0" presId="urn:microsoft.com/office/officeart/2005/8/layout/radial3"/>
    <dgm:cxn modelId="{E75C7D15-D925-44A1-9668-9654EEB2BD6F}" type="presParOf" srcId="{44C0E993-C035-47AB-930E-CAAF9B23D111}" destId="{3D86300C-355C-40B1-AF52-D9A3AD546444}" srcOrd="2" destOrd="0" presId="urn:microsoft.com/office/officeart/2005/8/layout/radial3"/>
    <dgm:cxn modelId="{5EBEAC32-7BD1-4500-9E19-0FDEBF05BD97}" type="presParOf" srcId="{44C0E993-C035-47AB-930E-CAAF9B23D111}" destId="{D65D0498-83D2-4683-B843-0578C7E91C67}" srcOrd="3" destOrd="0" presId="urn:microsoft.com/office/officeart/2005/8/layout/radial3"/>
    <dgm:cxn modelId="{F170A158-2418-405C-8F5D-AB4965FED245}" type="presParOf" srcId="{44C0E993-C035-47AB-930E-CAAF9B23D111}" destId="{88207C0D-5FD6-48A6-A67B-F1A2CDF145C2}" srcOrd="4" destOrd="0" presId="urn:microsoft.com/office/officeart/2005/8/layout/radial3"/>
    <dgm:cxn modelId="{25939793-80DB-4C55-AC79-BADFB8338F43}" type="presParOf" srcId="{44C0E993-C035-47AB-930E-CAAF9B23D111}" destId="{2507235B-87BB-4F63-BF04-122EA486F74C}" srcOrd="5" destOrd="0" presId="urn:microsoft.com/office/officeart/2005/8/layout/radial3"/>
    <dgm:cxn modelId="{71AF024F-8037-457D-BEB5-F2F99C7B9BC3}" type="presParOf" srcId="{44C0E993-C035-47AB-930E-CAAF9B23D111}" destId="{3A34391A-FEC5-4E6E-8F75-35359B6A8FDC}" srcOrd="6" destOrd="0" presId="urn:microsoft.com/office/officeart/2005/8/layout/radial3"/>
    <dgm:cxn modelId="{34E4BB8D-946C-4415-8E25-CF076B3C48B4}" type="presParOf" srcId="{44C0E993-C035-47AB-930E-CAAF9B23D111}" destId="{634629D5-2528-4C55-8C85-E474BCEB373F}" srcOrd="7" destOrd="0" presId="urn:microsoft.com/office/officeart/2005/8/layout/radial3"/>
    <dgm:cxn modelId="{D9D4A44D-7DD5-4DA7-9022-69033A23E5CD}" type="presParOf" srcId="{44C0E993-C035-47AB-930E-CAAF9B23D111}" destId="{3925C5BB-A50A-4CD1-AC90-C568116761C8}" srcOrd="8" destOrd="0" presId="urn:microsoft.com/office/officeart/2005/8/layout/radial3"/>
    <dgm:cxn modelId="{E218C275-2172-4418-9875-7C3AE95D3300}" type="presParOf" srcId="{44C0E993-C035-47AB-930E-CAAF9B23D111}" destId="{CCBA93EB-B88E-4577-86C1-7BECE4FC7686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3000" b="1" dirty="0">
              <a:solidFill>
                <a:schemeClr val="bg1"/>
              </a:solidFill>
              <a:latin typeface="Calibri" panose="020F0502020204030204" pitchFamily="34" charset="0"/>
            </a:rPr>
            <a:t>Não exime a reparação integral do dano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C81CD0CB-AE84-46B6-9FED-B46031C01BB5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3000" b="1" dirty="0">
              <a:solidFill>
                <a:schemeClr val="bg1"/>
              </a:solidFill>
              <a:latin typeface="Calibri" panose="020F0502020204030204" pitchFamily="34" charset="0"/>
            </a:rPr>
            <a:t>Não alcança pessoas físicas</a:t>
          </a:r>
        </a:p>
      </dgm:t>
    </dgm:pt>
    <dgm:pt modelId="{2BD30415-DFED-4077-93C9-409255217CBB}" type="sibTrans" cxnId="{9921E7F6-6A12-461C-8369-19FE6A19F213}">
      <dgm:prSet/>
      <dgm:spPr>
        <a:solidFill>
          <a:schemeClr val="accent5">
            <a:lumMod val="90000"/>
          </a:schemeClr>
        </a:solidFill>
        <a:ln>
          <a:solidFill>
            <a:schemeClr val="accent5">
              <a:lumMod val="10000"/>
            </a:schemeClr>
          </a:solidFill>
        </a:ln>
      </dgm:spPr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04B2B553-D054-454B-A114-4261E5F58F9D}">
      <dgm:prSet custT="1"/>
      <dgm:spPr>
        <a:gradFill rotWithShape="0">
          <a:gsLst>
            <a:gs pos="100000">
              <a:srgbClr val="002060"/>
            </a:gs>
            <a:gs pos="10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pt-BR" sz="3000" b="1" dirty="0">
              <a:solidFill>
                <a:schemeClr val="bg1"/>
              </a:solidFill>
              <a:latin typeface="Calibri" panose="020F0502020204030204" pitchFamily="34" charset="0"/>
            </a:rPr>
            <a:t>Não alcança a esfera penal</a:t>
          </a:r>
          <a:endParaRPr lang="pt-BR" sz="3000" dirty="0"/>
        </a:p>
      </dgm:t>
    </dgm:pt>
    <dgm:pt modelId="{292A307A-5976-42DE-A21B-5B5796254C90}" type="parTrans" cxnId="{A3E55117-3B5C-49C9-8A4E-603D4ABF29A0}">
      <dgm:prSet/>
      <dgm:spPr/>
      <dgm:t>
        <a:bodyPr/>
        <a:lstStyle/>
        <a:p>
          <a:endParaRPr lang="pt-BR"/>
        </a:p>
      </dgm:t>
    </dgm:pt>
    <dgm:pt modelId="{CDAC610A-4A5B-4701-9BB4-117D1E4839EE}" type="sibTrans" cxnId="{A3E55117-3B5C-49C9-8A4E-603D4ABF29A0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3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3"/>
      <dgm:spPr/>
    </dgm:pt>
    <dgm:pt modelId="{0C1216A9-144A-437B-BFD2-A19EEB82C1AE}" type="pres">
      <dgm:prSet presAssocID="{6614277E-B745-4B26-9CB1-4F8E0B11B0C2}" presName="dstNode" presStyleLbl="node1" presStyleIdx="0" presStyleCnt="3"/>
      <dgm:spPr/>
    </dgm:pt>
    <dgm:pt modelId="{02157F34-BF2E-4545-A48F-9B4270431163}" type="pres">
      <dgm:prSet presAssocID="{C81CD0CB-AE84-46B6-9FED-B46031C01BB5}" presName="text_1" presStyleLbl="node1" presStyleIdx="0" presStyleCnt="3" custScaleY="107691" custLinFactNeighborX="1734" custLinFactNeighborY="-7185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3" custLinFactNeighborX="16590" custLinFactNeighborY="-5813"/>
      <dgm:spPr>
        <a:solidFill>
          <a:srgbClr val="99CCFF"/>
        </a:solidFill>
        <a:ln>
          <a:solidFill>
            <a:schemeClr val="accent5">
              <a:lumMod val="10000"/>
            </a:schemeClr>
          </a:solidFill>
        </a:ln>
      </dgm:spPr>
    </dgm:pt>
    <dgm:pt modelId="{DB437C9D-4727-4D1E-BB92-5E20EF989BB7}" type="pres">
      <dgm:prSet presAssocID="{04B2B553-D054-454B-A114-4261E5F58F9D}" presName="text_2" presStyleLbl="node1" presStyleIdx="1" presStyleCnt="3">
        <dgm:presLayoutVars>
          <dgm:bulletEnabled val="1"/>
        </dgm:presLayoutVars>
      </dgm:prSet>
      <dgm:spPr/>
    </dgm:pt>
    <dgm:pt modelId="{905602F6-2A8F-4415-B993-E222A66E15D5}" type="pres">
      <dgm:prSet presAssocID="{04B2B553-D054-454B-A114-4261E5F58F9D}" presName="accent_2" presStyleCnt="0"/>
      <dgm:spPr/>
    </dgm:pt>
    <dgm:pt modelId="{AF27380F-B230-4695-BB88-3CC5C653A8E3}" type="pres">
      <dgm:prSet presAssocID="{04B2B553-D054-454B-A114-4261E5F58F9D}" presName="accentRepeatNode" presStyleLbl="solidFgAcc1" presStyleIdx="1" presStyleCnt="3"/>
      <dgm:spPr>
        <a:solidFill>
          <a:srgbClr val="99CCFF"/>
        </a:solidFill>
      </dgm:spPr>
    </dgm:pt>
    <dgm:pt modelId="{90CB9424-7839-43A4-BE87-52268E8ADF3D}" type="pres">
      <dgm:prSet presAssocID="{B8F1474E-7D2D-4070-BF09-6FE8B67799F4}" presName="text_3" presStyleLbl="node1" presStyleIdx="2" presStyleCnt="3">
        <dgm:presLayoutVars>
          <dgm:bulletEnabled val="1"/>
        </dgm:presLayoutVars>
      </dgm:prSet>
      <dgm:spPr/>
    </dgm:pt>
    <dgm:pt modelId="{042CB22C-6AED-4786-B773-9A464CCD279A}" type="pres">
      <dgm:prSet presAssocID="{B8F1474E-7D2D-4070-BF09-6FE8B67799F4}" presName="accent_3" presStyleCnt="0"/>
      <dgm:spPr/>
    </dgm:pt>
    <dgm:pt modelId="{821B371B-7FB8-476B-8B92-5BA5E71D871F}" type="pres">
      <dgm:prSet presAssocID="{B8F1474E-7D2D-4070-BF09-6FE8B67799F4}" presName="accentRepeatNode" presStyleLbl="solidFgAcc1" presStyleIdx="2" presStyleCnt="3" custLinFactNeighborY="9114"/>
      <dgm:spPr>
        <a:solidFill>
          <a:srgbClr val="99CCFF"/>
        </a:solidFill>
        <a:ln>
          <a:solidFill>
            <a:schemeClr val="accent5">
              <a:lumMod val="10000"/>
            </a:schemeClr>
          </a:solidFill>
        </a:ln>
      </dgm:spPr>
    </dgm:pt>
  </dgm:ptLst>
  <dgm:cxnLst>
    <dgm:cxn modelId="{A3E55117-3B5C-49C9-8A4E-603D4ABF29A0}" srcId="{6614277E-B745-4B26-9CB1-4F8E0B11B0C2}" destId="{04B2B553-D054-454B-A114-4261E5F58F9D}" srcOrd="1" destOrd="0" parTransId="{292A307A-5976-42DE-A21B-5B5796254C90}" sibTransId="{CDAC610A-4A5B-4701-9BB4-117D1E4839EE}"/>
    <dgm:cxn modelId="{160F6D6A-3991-4131-93D4-AFE6ACACFB7E}" type="presOf" srcId="{C81CD0CB-AE84-46B6-9FED-B46031C01BB5}" destId="{02157F34-BF2E-4545-A48F-9B4270431163}" srcOrd="0" destOrd="0" presId="urn:microsoft.com/office/officeart/2008/layout/VerticalCurvedList"/>
    <dgm:cxn modelId="{579DE36E-F18B-4F40-B916-33C0E11B7D72}" type="presOf" srcId="{04B2B553-D054-454B-A114-4261E5F58F9D}" destId="{DB437C9D-4727-4D1E-BB92-5E20EF989BB7}" srcOrd="0" destOrd="0" presId="urn:microsoft.com/office/officeart/2008/layout/VerticalCurvedList"/>
    <dgm:cxn modelId="{D4964AC0-38D2-497E-AD8A-289E5E2B42CB}" type="presOf" srcId="{2BD30415-DFED-4077-93C9-409255217CBB}" destId="{A8340753-BF6E-42DF-BF5F-9BB883B2FE49}" srcOrd="0" destOrd="0" presId="urn:microsoft.com/office/officeart/2008/layout/VerticalCurvedList"/>
    <dgm:cxn modelId="{C4D841D3-69E4-48A5-97DD-C629AE73F0B9}" type="presOf" srcId="{6614277E-B745-4B26-9CB1-4F8E0B11B0C2}" destId="{A17A55D7-7867-422B-97B4-CDD2ECAED02F}" srcOrd="0" destOrd="0" presId="urn:microsoft.com/office/officeart/2008/layout/VerticalCurvedList"/>
    <dgm:cxn modelId="{7A5F1AE6-FFB6-494F-83B2-B8C794FADEC3}" type="presOf" srcId="{B8F1474E-7D2D-4070-BF09-6FE8B67799F4}" destId="{90CB9424-7839-43A4-BE87-52268E8ADF3D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D80C65BB-CDA8-4C26-8BBE-5719F71F1F41}" type="presParOf" srcId="{A17A55D7-7867-422B-97B4-CDD2ECAED02F}" destId="{7685772A-306E-4AD1-9BDE-599B5C97D814}" srcOrd="0" destOrd="0" presId="urn:microsoft.com/office/officeart/2008/layout/VerticalCurvedList"/>
    <dgm:cxn modelId="{CEEB9770-4A29-4F84-9E67-F89F50791941}" type="presParOf" srcId="{7685772A-306E-4AD1-9BDE-599B5C97D814}" destId="{6BC1E064-1E1E-4AAA-A81E-37D55B3BFDF3}" srcOrd="0" destOrd="0" presId="urn:microsoft.com/office/officeart/2008/layout/VerticalCurvedList"/>
    <dgm:cxn modelId="{E20B78A4-091F-4F89-8F69-89150AB37A68}" type="presParOf" srcId="{6BC1E064-1E1E-4AAA-A81E-37D55B3BFDF3}" destId="{B6BCA3EC-BB8D-4CA7-B0BF-5BB112054027}" srcOrd="0" destOrd="0" presId="urn:microsoft.com/office/officeart/2008/layout/VerticalCurvedList"/>
    <dgm:cxn modelId="{C3ACE9D8-CA78-4D76-8DEE-0D2B994B4C56}" type="presParOf" srcId="{6BC1E064-1E1E-4AAA-A81E-37D55B3BFDF3}" destId="{A8340753-BF6E-42DF-BF5F-9BB883B2FE49}" srcOrd="1" destOrd="0" presId="urn:microsoft.com/office/officeart/2008/layout/VerticalCurvedList"/>
    <dgm:cxn modelId="{C87E73E1-32A8-43F7-B5EA-15256B41BE0D}" type="presParOf" srcId="{6BC1E064-1E1E-4AAA-A81E-37D55B3BFDF3}" destId="{8AC83646-E1E0-464E-A9CF-9E80F72564FD}" srcOrd="2" destOrd="0" presId="urn:microsoft.com/office/officeart/2008/layout/VerticalCurvedList"/>
    <dgm:cxn modelId="{9D62B443-117B-4C7F-8B4B-8EE1EE188461}" type="presParOf" srcId="{6BC1E064-1E1E-4AAA-A81E-37D55B3BFDF3}" destId="{0C1216A9-144A-437B-BFD2-A19EEB82C1AE}" srcOrd="3" destOrd="0" presId="urn:microsoft.com/office/officeart/2008/layout/VerticalCurvedList"/>
    <dgm:cxn modelId="{DC829CAE-F812-45F6-BF6B-33D75D14E014}" type="presParOf" srcId="{7685772A-306E-4AD1-9BDE-599B5C97D814}" destId="{02157F34-BF2E-4545-A48F-9B4270431163}" srcOrd="1" destOrd="0" presId="urn:microsoft.com/office/officeart/2008/layout/VerticalCurvedList"/>
    <dgm:cxn modelId="{DE49C8D3-FFE9-413E-9794-5828A496EF7A}" type="presParOf" srcId="{7685772A-306E-4AD1-9BDE-599B5C97D814}" destId="{84C2C1A9-7643-4E17-9859-309384302A9A}" srcOrd="2" destOrd="0" presId="urn:microsoft.com/office/officeart/2008/layout/VerticalCurvedList"/>
    <dgm:cxn modelId="{34657931-CEEC-476D-90EE-DD44312B2FE9}" type="presParOf" srcId="{84C2C1A9-7643-4E17-9859-309384302A9A}" destId="{6A8BE0FA-D9BA-4891-9A97-DC5421BFACA8}" srcOrd="0" destOrd="0" presId="urn:microsoft.com/office/officeart/2008/layout/VerticalCurvedList"/>
    <dgm:cxn modelId="{5A504D4A-F2CD-46B7-8713-544010D45E19}" type="presParOf" srcId="{7685772A-306E-4AD1-9BDE-599B5C97D814}" destId="{DB437C9D-4727-4D1E-BB92-5E20EF989BB7}" srcOrd="3" destOrd="0" presId="urn:microsoft.com/office/officeart/2008/layout/VerticalCurvedList"/>
    <dgm:cxn modelId="{C5CF70A3-3963-4C6D-B855-CC770B6E028F}" type="presParOf" srcId="{7685772A-306E-4AD1-9BDE-599B5C97D814}" destId="{905602F6-2A8F-4415-B993-E222A66E15D5}" srcOrd="4" destOrd="0" presId="urn:microsoft.com/office/officeart/2008/layout/VerticalCurvedList"/>
    <dgm:cxn modelId="{5C988F0B-008E-4B36-949F-1EB88E39BED3}" type="presParOf" srcId="{905602F6-2A8F-4415-B993-E222A66E15D5}" destId="{AF27380F-B230-4695-BB88-3CC5C653A8E3}" srcOrd="0" destOrd="0" presId="urn:microsoft.com/office/officeart/2008/layout/VerticalCurvedList"/>
    <dgm:cxn modelId="{3BFB99C0-5FF8-4165-BC65-E83604512567}" type="presParOf" srcId="{7685772A-306E-4AD1-9BDE-599B5C97D814}" destId="{90CB9424-7839-43A4-BE87-52268E8ADF3D}" srcOrd="5" destOrd="0" presId="urn:microsoft.com/office/officeart/2008/layout/VerticalCurvedList"/>
    <dgm:cxn modelId="{B7565574-42B8-41F8-887A-4F369456128A}" type="presParOf" srcId="{7685772A-306E-4AD1-9BDE-599B5C97D814}" destId="{042CB22C-6AED-4786-B773-9A464CCD279A}" srcOrd="6" destOrd="0" presId="urn:microsoft.com/office/officeart/2008/layout/VerticalCurvedList"/>
    <dgm:cxn modelId="{B0FB3357-0B4C-4E2F-875F-CEB557BF3135}" type="presParOf" srcId="{042CB22C-6AED-4786-B773-9A464CCD279A}" destId="{821B371B-7FB8-476B-8B92-5BA5E71D871F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9DAB5CF3-FA28-4553-A02E-8DF5DCDCA65F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3000" b="1" dirty="0">
              <a:solidFill>
                <a:schemeClr val="bg1"/>
              </a:solidFill>
              <a:latin typeface="Calibri" panose="020F0502020204030204" pitchFamily="34" charset="0"/>
            </a:rPr>
            <a:t>Possível extensão a outras </a:t>
          </a:r>
          <a:r>
            <a:rPr lang="pt-BR" sz="3000" b="1" dirty="0" err="1">
              <a:solidFill>
                <a:schemeClr val="bg1"/>
              </a:solidFill>
              <a:latin typeface="Calibri" panose="020F0502020204030204" pitchFamily="34" charset="0"/>
            </a:rPr>
            <a:t>PJs</a:t>
          </a:r>
          <a:r>
            <a:rPr lang="pt-BR" sz="3000" b="1" dirty="0">
              <a:solidFill>
                <a:schemeClr val="bg1"/>
              </a:solidFill>
              <a:latin typeface="Calibri" panose="020F0502020204030204" pitchFamily="34" charset="0"/>
            </a:rPr>
            <a:t> do grupo</a:t>
          </a:r>
        </a:p>
      </dgm:t>
    </dgm:pt>
    <dgm:pt modelId="{4E2785B1-021A-41CD-A671-15F9C415B70C}" type="parTrans" cxnId="{3C51A276-3D17-415F-BCAF-DAB549D7B827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2E7AEEE9-33ED-4886-B729-C03C18A82B09}" type="sibTrans" cxnId="{3C51A276-3D17-415F-BCAF-DAB549D7B827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F48A5211-6792-4D50-B728-553976830355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3000" b="1" dirty="0">
              <a:solidFill>
                <a:schemeClr val="bg1"/>
              </a:solidFill>
              <a:latin typeface="Calibri" panose="020F0502020204030204" pitchFamily="34" charset="0"/>
            </a:rPr>
            <a:t>Interrompe o prazo prescricional</a:t>
          </a:r>
        </a:p>
      </dgm:t>
    </dgm:pt>
    <dgm:pt modelId="{8F20D2CE-D6BF-4693-A09B-8D08D70872AF}" type="parTrans" cxnId="{5DD9B20F-2A08-4312-BB44-D8235B9701D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81191216-840C-4F0C-8A50-0A56C26404D7}" type="sibTrans" cxnId="{5DD9B20F-2A08-4312-BB44-D8235B9701D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C81CD0CB-AE84-46B6-9FED-B46031C01BB5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3000" b="1" dirty="0">
              <a:solidFill>
                <a:schemeClr val="bg1"/>
              </a:solidFill>
              <a:latin typeface="Calibri" panose="020F0502020204030204" pitchFamily="34" charset="0"/>
            </a:rPr>
            <a:t>Proposta sigilosa até efetivação do acordo</a:t>
          </a:r>
        </a:p>
      </dgm:t>
    </dgm:pt>
    <dgm:pt modelId="{2BD30415-DFED-4077-93C9-409255217CBB}" type="sibTrans" cxnId="{9921E7F6-6A12-461C-8369-19FE6A19F213}">
      <dgm:prSet/>
      <dgm:spPr>
        <a:solidFill>
          <a:schemeClr val="accent5">
            <a:lumMod val="90000"/>
          </a:schemeClr>
        </a:solidFill>
        <a:ln>
          <a:solidFill>
            <a:schemeClr val="accent5">
              <a:lumMod val="10000"/>
            </a:schemeClr>
          </a:solidFill>
        </a:ln>
      </dgm:spPr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3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3"/>
      <dgm:spPr/>
    </dgm:pt>
    <dgm:pt modelId="{0C1216A9-144A-437B-BFD2-A19EEB82C1AE}" type="pres">
      <dgm:prSet presAssocID="{6614277E-B745-4B26-9CB1-4F8E0B11B0C2}" presName="dstNode" presStyleLbl="node1" presStyleIdx="0" presStyleCnt="3"/>
      <dgm:spPr/>
    </dgm:pt>
    <dgm:pt modelId="{02157F34-BF2E-4545-A48F-9B4270431163}" type="pres">
      <dgm:prSet presAssocID="{C81CD0CB-AE84-46B6-9FED-B46031C01BB5}" presName="text_1" presStyleLbl="node1" presStyleIdx="0" presStyleCnt="3" custScaleY="107691" custLinFactNeighborX="1734" custLinFactNeighborY="-7185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3" custLinFactNeighborX="16590" custLinFactNeighborY="-5813"/>
      <dgm:spPr>
        <a:solidFill>
          <a:srgbClr val="99CCFF"/>
        </a:solidFill>
        <a:ln>
          <a:solidFill>
            <a:schemeClr val="accent5">
              <a:lumMod val="10000"/>
            </a:schemeClr>
          </a:solidFill>
        </a:ln>
      </dgm:spPr>
    </dgm:pt>
    <dgm:pt modelId="{F83B1268-6D08-4237-AD20-4494B1CCB495}" type="pres">
      <dgm:prSet presAssocID="{9DAB5CF3-FA28-4553-A02E-8DF5DCDCA65F}" presName="text_2" presStyleLbl="node1" presStyleIdx="1" presStyleCnt="3">
        <dgm:presLayoutVars>
          <dgm:bulletEnabled val="1"/>
        </dgm:presLayoutVars>
      </dgm:prSet>
      <dgm:spPr/>
    </dgm:pt>
    <dgm:pt modelId="{2B02C5D5-5C1D-48CC-AFDA-A4F77551B063}" type="pres">
      <dgm:prSet presAssocID="{9DAB5CF3-FA28-4553-A02E-8DF5DCDCA65F}" presName="accent_2" presStyleCnt="0"/>
      <dgm:spPr/>
    </dgm:pt>
    <dgm:pt modelId="{335CF424-A670-4355-8FF1-3DD5DC68D00B}" type="pres">
      <dgm:prSet presAssocID="{9DAB5CF3-FA28-4553-A02E-8DF5DCDCA65F}" presName="accentRepeatNode" presStyleLbl="solidFgAcc1" presStyleIdx="1" presStyleCnt="3"/>
      <dgm:spPr>
        <a:solidFill>
          <a:srgbClr val="99CCFF"/>
        </a:solidFill>
        <a:ln>
          <a:solidFill>
            <a:schemeClr val="accent5">
              <a:lumMod val="10000"/>
            </a:schemeClr>
          </a:solidFill>
        </a:ln>
      </dgm:spPr>
    </dgm:pt>
    <dgm:pt modelId="{0352D676-47C3-4B7D-B9AC-59FB279F6E0C}" type="pres">
      <dgm:prSet presAssocID="{F48A5211-6792-4D50-B728-553976830355}" presName="text_3" presStyleLbl="node1" presStyleIdx="2" presStyleCnt="3">
        <dgm:presLayoutVars>
          <dgm:bulletEnabled val="1"/>
        </dgm:presLayoutVars>
      </dgm:prSet>
      <dgm:spPr/>
    </dgm:pt>
    <dgm:pt modelId="{B3808EEB-A913-4B7C-95DF-86AEE5434962}" type="pres">
      <dgm:prSet presAssocID="{F48A5211-6792-4D50-B728-553976830355}" presName="accent_3" presStyleCnt="0"/>
      <dgm:spPr/>
    </dgm:pt>
    <dgm:pt modelId="{EDF0DE4F-6BE3-44F9-AB19-DD1122351C57}" type="pres">
      <dgm:prSet presAssocID="{F48A5211-6792-4D50-B728-553976830355}" presName="accentRepeatNode" presStyleLbl="solidFgAcc1" presStyleIdx="2" presStyleCnt="3"/>
      <dgm:spPr>
        <a:solidFill>
          <a:srgbClr val="99CCFF"/>
        </a:solidFill>
        <a:ln>
          <a:solidFill>
            <a:schemeClr val="accent5">
              <a:lumMod val="10000"/>
            </a:schemeClr>
          </a:solidFill>
        </a:ln>
      </dgm:spPr>
    </dgm:pt>
  </dgm:ptLst>
  <dgm:cxnLst>
    <dgm:cxn modelId="{5DD9B20F-2A08-4312-BB44-D8235B9701D3}" srcId="{6614277E-B745-4B26-9CB1-4F8E0B11B0C2}" destId="{F48A5211-6792-4D50-B728-553976830355}" srcOrd="2" destOrd="0" parTransId="{8F20D2CE-D6BF-4693-A09B-8D08D70872AF}" sibTransId="{81191216-840C-4F0C-8A50-0A56C26404D7}"/>
    <dgm:cxn modelId="{A99B8D22-6657-4557-959E-9A625845DDD2}" type="presOf" srcId="{2BD30415-DFED-4077-93C9-409255217CBB}" destId="{A8340753-BF6E-42DF-BF5F-9BB883B2FE49}" srcOrd="0" destOrd="0" presId="urn:microsoft.com/office/officeart/2008/layout/VerticalCurvedList"/>
    <dgm:cxn modelId="{3C51A276-3D17-415F-BCAF-DAB549D7B827}" srcId="{6614277E-B745-4B26-9CB1-4F8E0B11B0C2}" destId="{9DAB5CF3-FA28-4553-A02E-8DF5DCDCA65F}" srcOrd="1" destOrd="0" parTransId="{4E2785B1-021A-41CD-A671-15F9C415B70C}" sibTransId="{2E7AEEE9-33ED-4886-B729-C03C18A82B09}"/>
    <dgm:cxn modelId="{FB4DF6AD-2257-4967-B990-8A55876E95FE}" type="presOf" srcId="{C81CD0CB-AE84-46B6-9FED-B46031C01BB5}" destId="{02157F34-BF2E-4545-A48F-9B4270431163}" srcOrd="0" destOrd="0" presId="urn:microsoft.com/office/officeart/2008/layout/VerticalCurvedList"/>
    <dgm:cxn modelId="{47DCB5BE-5E00-4850-82C9-AF995D08FF61}" type="presOf" srcId="{F48A5211-6792-4D50-B728-553976830355}" destId="{0352D676-47C3-4B7D-B9AC-59FB279F6E0C}" srcOrd="0" destOrd="0" presId="urn:microsoft.com/office/officeart/2008/layout/VerticalCurvedList"/>
    <dgm:cxn modelId="{B8F498C0-66E4-436A-8930-D32F61B99BC4}" type="presOf" srcId="{9DAB5CF3-FA28-4553-A02E-8DF5DCDCA65F}" destId="{F83B1268-6D08-4237-AD20-4494B1CCB495}" srcOrd="0" destOrd="0" presId="urn:microsoft.com/office/officeart/2008/layout/VerticalCurvedList"/>
    <dgm:cxn modelId="{4265B0F5-18A0-4A61-8A44-73191DE69B7B}" type="presOf" srcId="{6614277E-B745-4B26-9CB1-4F8E0B11B0C2}" destId="{A17A55D7-7867-422B-97B4-CDD2ECAED02F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CD2D64C6-0EA0-4C73-9F9A-10BAAC1565BD}" type="presParOf" srcId="{A17A55D7-7867-422B-97B4-CDD2ECAED02F}" destId="{7685772A-306E-4AD1-9BDE-599B5C97D814}" srcOrd="0" destOrd="0" presId="urn:microsoft.com/office/officeart/2008/layout/VerticalCurvedList"/>
    <dgm:cxn modelId="{FB1E0A61-8964-48C1-9BA7-34C4F96B1417}" type="presParOf" srcId="{7685772A-306E-4AD1-9BDE-599B5C97D814}" destId="{6BC1E064-1E1E-4AAA-A81E-37D55B3BFDF3}" srcOrd="0" destOrd="0" presId="urn:microsoft.com/office/officeart/2008/layout/VerticalCurvedList"/>
    <dgm:cxn modelId="{C29C2613-CECE-4E1A-AB51-D39A99D431EB}" type="presParOf" srcId="{6BC1E064-1E1E-4AAA-A81E-37D55B3BFDF3}" destId="{B6BCA3EC-BB8D-4CA7-B0BF-5BB112054027}" srcOrd="0" destOrd="0" presId="urn:microsoft.com/office/officeart/2008/layout/VerticalCurvedList"/>
    <dgm:cxn modelId="{E5102858-8AAC-404A-A273-B3D977185057}" type="presParOf" srcId="{6BC1E064-1E1E-4AAA-A81E-37D55B3BFDF3}" destId="{A8340753-BF6E-42DF-BF5F-9BB883B2FE49}" srcOrd="1" destOrd="0" presId="urn:microsoft.com/office/officeart/2008/layout/VerticalCurvedList"/>
    <dgm:cxn modelId="{0B55AAC0-3C48-49C2-8941-7D1F4C1B0A21}" type="presParOf" srcId="{6BC1E064-1E1E-4AAA-A81E-37D55B3BFDF3}" destId="{8AC83646-E1E0-464E-A9CF-9E80F72564FD}" srcOrd="2" destOrd="0" presId="urn:microsoft.com/office/officeart/2008/layout/VerticalCurvedList"/>
    <dgm:cxn modelId="{8B947D5E-C965-4926-A2DE-2EB42F4D9A50}" type="presParOf" srcId="{6BC1E064-1E1E-4AAA-A81E-37D55B3BFDF3}" destId="{0C1216A9-144A-437B-BFD2-A19EEB82C1AE}" srcOrd="3" destOrd="0" presId="urn:microsoft.com/office/officeart/2008/layout/VerticalCurvedList"/>
    <dgm:cxn modelId="{A5A63EB8-5712-465F-8447-6DC20D379077}" type="presParOf" srcId="{7685772A-306E-4AD1-9BDE-599B5C97D814}" destId="{02157F34-BF2E-4545-A48F-9B4270431163}" srcOrd="1" destOrd="0" presId="urn:microsoft.com/office/officeart/2008/layout/VerticalCurvedList"/>
    <dgm:cxn modelId="{26184772-79C0-42C8-95F2-1616940DDE25}" type="presParOf" srcId="{7685772A-306E-4AD1-9BDE-599B5C97D814}" destId="{84C2C1A9-7643-4E17-9859-309384302A9A}" srcOrd="2" destOrd="0" presId="urn:microsoft.com/office/officeart/2008/layout/VerticalCurvedList"/>
    <dgm:cxn modelId="{39D8D7CC-80B9-42C4-9E4C-DEF44193383B}" type="presParOf" srcId="{84C2C1A9-7643-4E17-9859-309384302A9A}" destId="{6A8BE0FA-D9BA-4891-9A97-DC5421BFACA8}" srcOrd="0" destOrd="0" presId="urn:microsoft.com/office/officeart/2008/layout/VerticalCurvedList"/>
    <dgm:cxn modelId="{1BFC9B23-EBE1-49DF-B612-458DF6AB8B00}" type="presParOf" srcId="{7685772A-306E-4AD1-9BDE-599B5C97D814}" destId="{F83B1268-6D08-4237-AD20-4494B1CCB495}" srcOrd="3" destOrd="0" presId="urn:microsoft.com/office/officeart/2008/layout/VerticalCurvedList"/>
    <dgm:cxn modelId="{9CA85C17-E6CF-4AAB-A15D-9EAB07720F40}" type="presParOf" srcId="{7685772A-306E-4AD1-9BDE-599B5C97D814}" destId="{2B02C5D5-5C1D-48CC-AFDA-A4F77551B063}" srcOrd="4" destOrd="0" presId="urn:microsoft.com/office/officeart/2008/layout/VerticalCurvedList"/>
    <dgm:cxn modelId="{D418897D-EC0E-4B0C-AC38-9C4D409FE3A1}" type="presParOf" srcId="{2B02C5D5-5C1D-48CC-AFDA-A4F77551B063}" destId="{335CF424-A670-4355-8FF1-3DD5DC68D00B}" srcOrd="0" destOrd="0" presId="urn:microsoft.com/office/officeart/2008/layout/VerticalCurvedList"/>
    <dgm:cxn modelId="{A9943D94-7A92-4516-9FEC-2C9C1C90D735}" type="presParOf" srcId="{7685772A-306E-4AD1-9BDE-599B5C97D814}" destId="{0352D676-47C3-4B7D-B9AC-59FB279F6E0C}" srcOrd="5" destOrd="0" presId="urn:microsoft.com/office/officeart/2008/layout/VerticalCurvedList"/>
    <dgm:cxn modelId="{27EA6964-D933-478C-A54E-AF36FB0FE526}" type="presParOf" srcId="{7685772A-306E-4AD1-9BDE-599B5C97D814}" destId="{B3808EEB-A913-4B7C-95DF-86AEE5434962}" srcOrd="6" destOrd="0" presId="urn:microsoft.com/office/officeart/2008/layout/VerticalCurvedList"/>
    <dgm:cxn modelId="{ABB0A78E-794C-4418-8BD7-EB24394EACB4}" type="presParOf" srcId="{B3808EEB-A913-4B7C-95DF-86AEE5434962}" destId="{EDF0DE4F-6BE3-44F9-AB19-DD1122351C57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D26E6FE-300C-4E30-936E-8844344CEFC5}" type="doc">
      <dgm:prSet loTypeId="urn:microsoft.com/office/officeart/2005/8/layout/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C25E787-9B2C-41A6-8567-1436D686BB46}">
      <dgm:prSet phldrT="[Texto]" custT="1"/>
      <dgm:spPr>
        <a:xfrm>
          <a:off x="98968" y="1293"/>
          <a:ext cx="2297645" cy="137858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MANIFESTAÇÃO DE INTERESSE PELA PJ</a:t>
          </a:r>
          <a:endParaRPr lang="pt-BR" sz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(Secretaria-Executiva)</a:t>
          </a:r>
          <a:endParaRPr lang="pt-BR" sz="12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C9A4977-33BB-44CF-A24F-24D608E8A1D8}" type="parTrans" cxnId="{30CEFB55-C5B5-444B-91A3-997B3E94D90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91D10FE-760C-430A-A1ED-05C370B24D76}" type="sibTrans" cxnId="{30CEFB55-C5B5-444B-91A3-997B3E94D901}">
      <dgm:prSet custT="1"/>
      <dgm:spPr>
        <a:xfrm>
          <a:off x="2598807" y="405679"/>
          <a:ext cx="487100" cy="569816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0DF3B91-1593-4898-B439-A0948BF5AF31}">
      <dgm:prSet phldrT="[Texto]" custT="1"/>
      <dgm:spPr>
        <a:xfrm>
          <a:off x="3315673" y="1293"/>
          <a:ext cx="2297645" cy="137858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CONSTITUIÇÃO DE COMISSÃO DE NEGOCIAÇÃO</a:t>
          </a:r>
          <a:endParaRPr lang="pt-BR" sz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(Dois servidores ou mais) </a:t>
          </a:r>
          <a:endParaRPr lang="pt-BR" sz="12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C5B80EF-468A-44C2-895E-D13F75EE8595}" type="parTrans" cxnId="{D054265A-09A8-490F-AD06-069CD5082AF2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80664242-0DF3-4756-8651-30F107CD31F9}" type="sibTrans" cxnId="{D054265A-09A8-490F-AD06-069CD5082AF2}">
      <dgm:prSet custT="1"/>
      <dgm:spPr>
        <a:xfrm>
          <a:off x="5815511" y="405679"/>
          <a:ext cx="487100" cy="569816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C94585E-F07E-42BD-82EA-C5F3906ADA71}">
      <dgm:prSet phldrT="[Texto]" custT="1"/>
      <dgm:spPr>
        <a:xfrm>
          <a:off x="6532377" y="1293"/>
          <a:ext cx="2297645" cy="137858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AVALIAÇÃO DOS ELEMENTOS DA PROPOSTA</a:t>
          </a:r>
          <a:endParaRPr lang="pt-BR" sz="120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r>
            <a:rPr lang="pt-BR" sz="1200" b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(Comissão de negociação)</a:t>
          </a:r>
          <a:endParaRPr lang="pt-BR" sz="12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988F7CB-0023-4916-9228-75892125127E}" type="parTrans" cxnId="{9361A562-9A07-49E1-B15A-2C01B196F2D6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0162C9BA-13A0-460B-AF83-9BFC1A41F7F8}" type="sibTrans" cxnId="{9361A562-9A07-49E1-B15A-2C01B196F2D6}">
      <dgm:prSet custT="1"/>
      <dgm:spPr>
        <a:xfrm rot="5445739">
          <a:off x="7577021" y="1264705"/>
          <a:ext cx="185497" cy="569816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6533E80-1374-41A0-A6E0-32ADF66EA116}">
      <dgm:prSet phldrT="[Texto]" custT="1"/>
      <dgm:spPr>
        <a:xfrm>
          <a:off x="6509377" y="1729844"/>
          <a:ext cx="2297645" cy="137858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MEMORANDO DE ENTENDIMENTOS</a:t>
          </a:r>
          <a:endParaRPr lang="pt-BR" sz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(Proposto pela comissão de negociação, assinado pelo SE)</a:t>
          </a:r>
          <a:endParaRPr lang="pt-BR" sz="12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9B41A6C-533A-45A5-8043-F414514B4EA1}" type="parTrans" cxnId="{747C0782-C8F8-4232-B691-78F5B8879EDB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A8EA3DED-F21C-4BB7-BF77-01326CE6A5AD}" type="sibTrans" cxnId="{747C0782-C8F8-4232-B691-78F5B8879EDB}">
      <dgm:prSet custT="1"/>
      <dgm:spPr>
        <a:xfrm rot="10800000">
          <a:off x="5820084" y="2134230"/>
          <a:ext cx="487100" cy="569816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E7FB1D5-5037-4304-B330-DB8C5885B0F0}">
      <dgm:prSet phldrT="[Texto]" custT="1"/>
      <dgm:spPr>
        <a:xfrm>
          <a:off x="3292673" y="1729844"/>
          <a:ext cx="2297645" cy="137858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FASE DE NEGOCIAÇÃO</a:t>
          </a:r>
          <a:endParaRPr lang="pt-BR" sz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(Verificação dos requisitos legais e estabelecimento das cláusulas do possível acordo)</a:t>
          </a:r>
          <a:endParaRPr lang="pt-BR" sz="12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78B31DB-E13A-48C8-9D79-173FA59A5FDB}" type="parTrans" cxnId="{EC844574-C27F-4A78-86E1-44821DF2C731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1EC14E34-61D7-471F-B943-B90E874B3EDE}" type="sibTrans" cxnId="{EC844574-C27F-4A78-86E1-44821DF2C731}">
      <dgm:prSet custT="1"/>
      <dgm:spPr>
        <a:xfrm rot="10800000">
          <a:off x="2603379" y="2134230"/>
          <a:ext cx="487100" cy="569816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EBC3563-916D-469F-8098-CF9A4934285F}">
      <dgm:prSet phldrT="[Texto]" custT="1"/>
      <dgm:spPr>
        <a:xfrm>
          <a:off x="75969" y="1729844"/>
          <a:ext cx="2297645" cy="137858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CELEBRAÇÃO DO ACORDO DE LENIÊNCIA</a:t>
          </a:r>
          <a:endParaRPr lang="pt-BR" sz="120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r>
            <a:rPr lang="pt-BR" sz="1200" b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(Elaborado pelas partes, assinado pelo Ministro da CGU)</a:t>
          </a:r>
          <a:endParaRPr lang="pt-BR" sz="12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F92073E-2BB2-40BE-A29E-00DADBD19249}" type="parTrans" cxnId="{247F290A-AA27-4B55-8CFF-BD34171A909F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CCE2A70B-E652-4983-A9D9-BFAF01EFF75E}" type="sibTrans" cxnId="{247F290A-AA27-4B55-8CFF-BD34171A909F}">
      <dgm:prSet custT="1"/>
      <dgm:spPr>
        <a:xfrm rot="5466667">
          <a:off x="1006492" y="3185663"/>
          <a:ext cx="395814" cy="569816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A7A201F-220F-496B-BEC8-0926F85F864B}">
      <dgm:prSet phldrT="[Texto]" custT="1"/>
      <dgm:spPr>
        <a:xfrm>
          <a:off x="34749" y="3855111"/>
          <a:ext cx="2297645" cy="137858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MONITORAMENTO DO ACORDO</a:t>
          </a:r>
          <a:endParaRPr lang="pt-BR" sz="120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r>
            <a:rPr lang="pt-BR" sz="1200" b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(Acompanhamento pela CGU do cumprimento das cláusulas)</a:t>
          </a:r>
          <a:endParaRPr lang="pt-BR" sz="12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B0C10ED-F338-4991-81FE-46CA03FACD91}" type="parTrans" cxnId="{51D67D3A-6DC3-47C8-B714-009D7E27ECD5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F9DA2F9-7A5A-4231-BA9B-447E76533FBC}" type="sibTrans" cxnId="{51D67D3A-6DC3-47C8-B714-009D7E27ECD5}">
      <dgm:prSet custT="1"/>
      <dgm:spPr>
        <a:xfrm rot="20891145">
          <a:off x="2572953" y="3864875"/>
          <a:ext cx="534207" cy="569816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A3262A6-69F3-4DF2-981F-C4D9E28BDA71}">
      <dgm:prSet phldrT="[Texto]" custT="1"/>
      <dgm:spPr>
        <a:xfrm>
          <a:off x="3318981" y="3168147"/>
          <a:ext cx="2297645" cy="137858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DECLARAÇÃO DEFINITIVA DE CUMPRIMENTO DO ACORDO</a:t>
          </a:r>
          <a:endParaRPr lang="pt-BR" sz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(Após o monitoramento, a CGU poderá declarar de forma definitiva os efeitos do acordo)</a:t>
          </a:r>
          <a:endParaRPr lang="pt-BR" sz="12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D576148-75DE-42C9-86EB-5AEC4484D0A6}" type="parTrans" cxnId="{7FF7BBB0-0A50-4522-9833-9F62C2FFAAB4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2F78E353-459F-45CE-983E-75A8403FC380}" type="sibTrans" cxnId="{7FF7BBB0-0A50-4522-9833-9F62C2FFAAB4}">
      <dgm:prSet custT="1"/>
      <dgm:spPr>
        <a:xfrm rot="11701971" flipH="1">
          <a:off x="2523787" y="4736997"/>
          <a:ext cx="542122" cy="569816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389255A-62B5-4F55-9E56-6420DD7729FA}">
      <dgm:prSet phldrT="[Texto]" custT="1"/>
      <dgm:spPr>
        <a:xfrm>
          <a:off x="3312364" y="4597878"/>
          <a:ext cx="2297645" cy="1378587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DESCUMPRIMENTO DO ACORDO</a:t>
          </a:r>
          <a:endParaRPr lang="pt-BR" sz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(A CGU determinará a perda dos benefícios, cobrará a multa na sua integralidade e retomará o PAR)</a:t>
          </a:r>
          <a:endParaRPr lang="pt-BR" sz="12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0A71689-19FC-41D3-98EB-2B71271D8600}" type="parTrans" cxnId="{42E08257-6B8C-46AD-8106-19BADB78D7C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6A601DFA-A7A2-473D-9D14-91FAB34D7DCB}" type="sibTrans" cxnId="{42E08257-6B8C-46AD-8106-19BADB78D7C9}">
      <dgm:prSet/>
      <dgm:spPr/>
      <dgm:t>
        <a:bodyPr/>
        <a:lstStyle/>
        <a:p>
          <a:endParaRPr lang="pt-BR" sz="1200">
            <a:solidFill>
              <a:schemeClr val="bg1"/>
            </a:solidFill>
          </a:endParaRPr>
        </a:p>
      </dgm:t>
    </dgm:pt>
    <dgm:pt modelId="{9E5FD84B-AF8A-4ABC-B504-9D70B9D58563}" type="pres">
      <dgm:prSet presAssocID="{9D26E6FE-300C-4E30-936E-8844344CEFC5}" presName="diagram" presStyleCnt="0">
        <dgm:presLayoutVars>
          <dgm:dir/>
          <dgm:resizeHandles val="exact"/>
        </dgm:presLayoutVars>
      </dgm:prSet>
      <dgm:spPr/>
    </dgm:pt>
    <dgm:pt modelId="{BB5FC50A-5B1B-4516-92B2-B50D4D0762D6}" type="pres">
      <dgm:prSet presAssocID="{3C25E787-9B2C-41A6-8567-1436D686BB46}" presName="node" presStyleLbl="node1" presStyleIdx="0" presStyleCnt="9" custLinFactNeighborX="-255" custLinFactNeighborY="1238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AA553DBF-89BF-4A92-B306-4D767D4A71E0}" type="pres">
      <dgm:prSet presAssocID="{891D10FE-760C-430A-A1ED-05C370B24D76}" presName="sibTrans" presStyleLbl="sibTrans2D1" presStyleIdx="0" presStyleCnt="8"/>
      <dgm:spPr>
        <a:prstGeom prst="rightArrow">
          <a:avLst>
            <a:gd name="adj1" fmla="val 60000"/>
            <a:gd name="adj2" fmla="val 50000"/>
          </a:avLst>
        </a:prstGeom>
      </dgm:spPr>
    </dgm:pt>
    <dgm:pt modelId="{997CE4D5-B6C4-41E0-ADF0-AC11C097C22A}" type="pres">
      <dgm:prSet presAssocID="{891D10FE-760C-430A-A1ED-05C370B24D76}" presName="connectorText" presStyleLbl="sibTrans2D1" presStyleIdx="0" presStyleCnt="8"/>
      <dgm:spPr/>
    </dgm:pt>
    <dgm:pt modelId="{F5E15480-C248-4475-A471-97DF7FFC6E6E}" type="pres">
      <dgm:prSet presAssocID="{E0DF3B91-1593-4898-B439-A0948BF5AF31}" presName="node" presStyleLbl="node1" presStyleIdx="1" presStyleCnt="9" custLinFactNeighborX="796" custLinFactNeighborY="1238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653F0310-9D22-496B-9BE2-59631F76A7E1}" type="pres">
      <dgm:prSet presAssocID="{80664242-0DF3-4756-8651-30F107CD31F9}" presName="sibTrans" presStyleLbl="sibTrans2D1" presStyleIdx="1" presStyleCnt="8"/>
      <dgm:spPr>
        <a:prstGeom prst="rightArrow">
          <a:avLst>
            <a:gd name="adj1" fmla="val 60000"/>
            <a:gd name="adj2" fmla="val 50000"/>
          </a:avLst>
        </a:prstGeom>
      </dgm:spPr>
    </dgm:pt>
    <dgm:pt modelId="{CBABD20D-8C76-4845-AE5C-EB9F5680A27A}" type="pres">
      <dgm:prSet presAssocID="{80664242-0DF3-4756-8651-30F107CD31F9}" presName="connectorText" presStyleLbl="sibTrans2D1" presStyleIdx="1" presStyleCnt="8"/>
      <dgm:spPr/>
    </dgm:pt>
    <dgm:pt modelId="{516C6BE7-612D-470E-9E45-049E3CEFABE6}" type="pres">
      <dgm:prSet presAssocID="{EC94585E-F07E-42BD-82EA-C5F3906ADA71}" presName="node" presStyleLbl="node1" presStyleIdx="2" presStyleCnt="9" custLinFactNeighborX="1847" custLinFactNeighborY="1238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CDE52225-6EF9-4140-A910-F7B04D8EBCE2}" type="pres">
      <dgm:prSet presAssocID="{0162C9BA-13A0-460B-AF83-9BFC1A41F7F8}" presName="sibTrans" presStyleLbl="sibTrans2D1" presStyleIdx="2" presStyleCnt="8"/>
      <dgm:spPr>
        <a:prstGeom prst="rightArrow">
          <a:avLst>
            <a:gd name="adj1" fmla="val 60000"/>
            <a:gd name="adj2" fmla="val 50000"/>
          </a:avLst>
        </a:prstGeom>
      </dgm:spPr>
    </dgm:pt>
    <dgm:pt modelId="{3B669198-9633-4C58-9D5D-79860B43665B}" type="pres">
      <dgm:prSet presAssocID="{0162C9BA-13A0-460B-AF83-9BFC1A41F7F8}" presName="connectorText" presStyleLbl="sibTrans2D1" presStyleIdx="2" presStyleCnt="8"/>
      <dgm:spPr/>
    </dgm:pt>
    <dgm:pt modelId="{243DE13D-9183-43CD-9869-783617A0F5D0}" type="pres">
      <dgm:prSet presAssocID="{A6533E80-1374-41A0-A6E0-32ADF66EA116}" presName="node" presStyleLbl="node1" presStyleIdx="3" presStyleCnt="9" custLinFactNeighborX="-1433" custLinFactNeighborY="-3400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C9216C7C-FDC7-4AC9-B9E9-668F02850B8C}" type="pres">
      <dgm:prSet presAssocID="{A8EA3DED-F21C-4BB7-BF77-01326CE6A5AD}" presName="sibTrans" presStyleLbl="sibTrans2D1" presStyleIdx="3" presStyleCnt="8"/>
      <dgm:spPr>
        <a:prstGeom prst="rightArrow">
          <a:avLst>
            <a:gd name="adj1" fmla="val 60000"/>
            <a:gd name="adj2" fmla="val 50000"/>
          </a:avLst>
        </a:prstGeom>
      </dgm:spPr>
    </dgm:pt>
    <dgm:pt modelId="{12238EB3-844F-41E8-BF4C-895A94BD8FA4}" type="pres">
      <dgm:prSet presAssocID="{A8EA3DED-F21C-4BB7-BF77-01326CE6A5AD}" presName="connectorText" presStyleLbl="sibTrans2D1" presStyleIdx="3" presStyleCnt="8"/>
      <dgm:spPr/>
    </dgm:pt>
    <dgm:pt modelId="{2D4F747A-CE94-4247-B21B-BF85FF1CBD12}" type="pres">
      <dgm:prSet presAssocID="{AE7FB1D5-5037-4304-B330-DB8C5885B0F0}" presName="node" presStyleLbl="node1" presStyleIdx="4" presStyleCnt="9" custLinFactNeighborX="-1001" custLinFactNeighborY="-4128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DA1CD5D2-0159-4C96-831E-EE49902C4FB4}" type="pres">
      <dgm:prSet presAssocID="{1EC14E34-61D7-471F-B943-B90E874B3EDE}" presName="sibTrans" presStyleLbl="sibTrans2D1" presStyleIdx="4" presStyleCnt="8"/>
      <dgm:spPr>
        <a:prstGeom prst="rightArrow">
          <a:avLst>
            <a:gd name="adj1" fmla="val 60000"/>
            <a:gd name="adj2" fmla="val 50000"/>
          </a:avLst>
        </a:prstGeom>
      </dgm:spPr>
    </dgm:pt>
    <dgm:pt modelId="{6FADF503-66B7-4438-9C7E-76340FC2345C}" type="pres">
      <dgm:prSet presAssocID="{1EC14E34-61D7-471F-B943-B90E874B3EDE}" presName="connectorText" presStyleLbl="sibTrans2D1" presStyleIdx="4" presStyleCnt="8"/>
      <dgm:spPr/>
    </dgm:pt>
    <dgm:pt modelId="{02087B4F-5F35-4982-9FB6-7B7D28BB21E7}" type="pres">
      <dgm:prSet presAssocID="{BEBC3563-916D-469F-8098-CF9A4934285F}" presName="node" presStyleLbl="node1" presStyleIdx="5" presStyleCnt="9" custLinFactNeighborX="-1001" custLinFactNeighborY="-4128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AF064D10-3DBF-49F6-9D1B-302ADEC8F431}" type="pres">
      <dgm:prSet presAssocID="{CCE2A70B-E652-4983-A9D9-BFAF01EFF75E}" presName="sibTrans" presStyleLbl="sibTrans2D1" presStyleIdx="5" presStyleCnt="8"/>
      <dgm:spPr>
        <a:prstGeom prst="rightArrow">
          <a:avLst>
            <a:gd name="adj1" fmla="val 60000"/>
            <a:gd name="adj2" fmla="val 50000"/>
          </a:avLst>
        </a:prstGeom>
      </dgm:spPr>
    </dgm:pt>
    <dgm:pt modelId="{4B7B0F90-68E7-44FA-A64E-369006CFCBA8}" type="pres">
      <dgm:prSet presAssocID="{CCE2A70B-E652-4983-A9D9-BFAF01EFF75E}" presName="connectorText" presStyleLbl="sibTrans2D1" presStyleIdx="5" presStyleCnt="8"/>
      <dgm:spPr/>
    </dgm:pt>
    <dgm:pt modelId="{EBBEE10A-9A00-4662-ABA9-8ECB28D1A251}" type="pres">
      <dgm:prSet presAssocID="{7A7A201F-220F-496B-BEC8-0926F85F864B}" presName="node" presStyleLbl="node1" presStyleIdx="6" presStyleCnt="9" custLinFactNeighborX="-2795" custLinFactNeighborY="-5378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9F7F5D36-8926-48D8-A79B-9B8F4B95B2BA}" type="pres">
      <dgm:prSet presAssocID="{9F9DA2F9-7A5A-4231-BA9B-447E76533FBC}" presName="sibTrans" presStyleLbl="sibTrans2D1" presStyleIdx="6" presStyleCnt="8" custLinFactNeighborX="5460" custLinFactNeighborY="-9518"/>
      <dgm:spPr>
        <a:prstGeom prst="rightArrow">
          <a:avLst>
            <a:gd name="adj1" fmla="val 60000"/>
            <a:gd name="adj2" fmla="val 50000"/>
          </a:avLst>
        </a:prstGeom>
      </dgm:spPr>
    </dgm:pt>
    <dgm:pt modelId="{6E140ADE-C905-4702-A7CA-0E6CA2B4E897}" type="pres">
      <dgm:prSet presAssocID="{9F9DA2F9-7A5A-4231-BA9B-447E76533FBC}" presName="connectorText" presStyleLbl="sibTrans2D1" presStyleIdx="6" presStyleCnt="8"/>
      <dgm:spPr/>
    </dgm:pt>
    <dgm:pt modelId="{DC8785A9-E177-4D7C-A4EC-EAB15D68BABE}" type="pres">
      <dgm:prSet presAssocID="{0A3262A6-69F3-4DF2-981F-C4D9E28BDA71}" presName="node" presStyleLbl="node1" presStyleIdx="7" presStyleCnt="9" custLinFactY="-3616" custLinFactNeighborX="144" custLinFactNeighborY="-1000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B54E9A9D-9B8C-41C4-B05B-4FE425D49CDA}" type="pres">
      <dgm:prSet presAssocID="{2F78E353-459F-45CE-983E-75A8403FC380}" presName="sibTrans" presStyleLbl="sibTrans2D1" presStyleIdx="7" presStyleCnt="8" custAng="4482118" custFlipHor="1" custScaleX="2000000" custLinFactX="-3059685" custLinFactNeighborX="-3100000" custLinFactNeighborY="79037"/>
      <dgm:spPr>
        <a:prstGeom prst="rightArrow">
          <a:avLst>
            <a:gd name="adj1" fmla="val 60000"/>
            <a:gd name="adj2" fmla="val 50000"/>
          </a:avLst>
        </a:prstGeom>
      </dgm:spPr>
    </dgm:pt>
    <dgm:pt modelId="{8E5A0F4A-148F-4030-BB51-13AB9876FF9C}" type="pres">
      <dgm:prSet presAssocID="{2F78E353-459F-45CE-983E-75A8403FC380}" presName="connectorText" presStyleLbl="sibTrans2D1" presStyleIdx="7" presStyleCnt="8"/>
      <dgm:spPr/>
    </dgm:pt>
    <dgm:pt modelId="{BBE13A9E-7A83-4340-9A54-9AE6A2C0D790}" type="pres">
      <dgm:prSet presAssocID="{B389255A-62B5-4F55-9E56-6420DD7729FA}" presName="node" presStyleLbl="node1" presStyleIdx="8" presStyleCnt="9" custLinFactX="-40144" custLinFactNeighborX="-100000" custLinFactNeighborY="9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</dgm:ptLst>
  <dgm:cxnLst>
    <dgm:cxn modelId="{5F37FD01-A067-44B6-8119-484DEFF8EFF1}" type="presOf" srcId="{EC94585E-F07E-42BD-82EA-C5F3906ADA71}" destId="{516C6BE7-612D-470E-9E45-049E3CEFABE6}" srcOrd="0" destOrd="0" presId="urn:microsoft.com/office/officeart/2005/8/layout/process5"/>
    <dgm:cxn modelId="{C64C9E03-3438-49EE-9694-5BCC5C6FB42D}" type="presOf" srcId="{AE7FB1D5-5037-4304-B330-DB8C5885B0F0}" destId="{2D4F747A-CE94-4247-B21B-BF85FF1CBD12}" srcOrd="0" destOrd="0" presId="urn:microsoft.com/office/officeart/2005/8/layout/process5"/>
    <dgm:cxn modelId="{247F290A-AA27-4B55-8CFF-BD34171A909F}" srcId="{9D26E6FE-300C-4E30-936E-8844344CEFC5}" destId="{BEBC3563-916D-469F-8098-CF9A4934285F}" srcOrd="5" destOrd="0" parTransId="{4F92073E-2BB2-40BE-A29E-00DADBD19249}" sibTransId="{CCE2A70B-E652-4983-A9D9-BFAF01EFF75E}"/>
    <dgm:cxn modelId="{1C9C000D-4763-453E-BB8E-534A0338A702}" type="presOf" srcId="{80664242-0DF3-4756-8651-30F107CD31F9}" destId="{653F0310-9D22-496B-9BE2-59631F76A7E1}" srcOrd="0" destOrd="0" presId="urn:microsoft.com/office/officeart/2005/8/layout/process5"/>
    <dgm:cxn modelId="{77FF6B0E-3B04-40FF-ACA4-D08E7596B1E1}" type="presOf" srcId="{891D10FE-760C-430A-A1ED-05C370B24D76}" destId="{AA553DBF-89BF-4A92-B306-4D767D4A71E0}" srcOrd="0" destOrd="0" presId="urn:microsoft.com/office/officeart/2005/8/layout/process5"/>
    <dgm:cxn modelId="{83577A15-2212-401E-8666-56F7F3295E51}" type="presOf" srcId="{9D26E6FE-300C-4E30-936E-8844344CEFC5}" destId="{9E5FD84B-AF8A-4ABC-B504-9D70B9D58563}" srcOrd="0" destOrd="0" presId="urn:microsoft.com/office/officeart/2005/8/layout/process5"/>
    <dgm:cxn modelId="{6EF57226-82DF-432C-B715-8DBD689F2886}" type="presOf" srcId="{A6533E80-1374-41A0-A6E0-32ADF66EA116}" destId="{243DE13D-9183-43CD-9869-783617A0F5D0}" srcOrd="0" destOrd="0" presId="urn:microsoft.com/office/officeart/2005/8/layout/process5"/>
    <dgm:cxn modelId="{C49F0829-103C-45D8-BD6F-DD8624C8CCFA}" type="presOf" srcId="{0162C9BA-13A0-460B-AF83-9BFC1A41F7F8}" destId="{CDE52225-6EF9-4140-A910-F7B04D8EBCE2}" srcOrd="0" destOrd="0" presId="urn:microsoft.com/office/officeart/2005/8/layout/process5"/>
    <dgm:cxn modelId="{51D67D3A-6DC3-47C8-B714-009D7E27ECD5}" srcId="{9D26E6FE-300C-4E30-936E-8844344CEFC5}" destId="{7A7A201F-220F-496B-BEC8-0926F85F864B}" srcOrd="6" destOrd="0" parTransId="{AB0C10ED-F338-4991-81FE-46CA03FACD91}" sibTransId="{9F9DA2F9-7A5A-4231-BA9B-447E76533FBC}"/>
    <dgm:cxn modelId="{9361A562-9A07-49E1-B15A-2C01B196F2D6}" srcId="{9D26E6FE-300C-4E30-936E-8844344CEFC5}" destId="{EC94585E-F07E-42BD-82EA-C5F3906ADA71}" srcOrd="2" destOrd="0" parTransId="{7988F7CB-0023-4916-9228-75892125127E}" sibTransId="{0162C9BA-13A0-460B-AF83-9BFC1A41F7F8}"/>
    <dgm:cxn modelId="{1BC3AB66-2E0F-4FE6-BF3C-86B1F4EFDDEA}" type="presOf" srcId="{2F78E353-459F-45CE-983E-75A8403FC380}" destId="{8E5A0F4A-148F-4030-BB51-13AB9876FF9C}" srcOrd="1" destOrd="0" presId="urn:microsoft.com/office/officeart/2005/8/layout/process5"/>
    <dgm:cxn modelId="{48458A6B-A16F-4BA5-B73C-2A57082B4B45}" type="presOf" srcId="{A8EA3DED-F21C-4BB7-BF77-01326CE6A5AD}" destId="{C9216C7C-FDC7-4AC9-B9E9-668F02850B8C}" srcOrd="0" destOrd="0" presId="urn:microsoft.com/office/officeart/2005/8/layout/process5"/>
    <dgm:cxn modelId="{D326E26E-3A6B-4BEA-9847-E0545E5A279A}" type="presOf" srcId="{CCE2A70B-E652-4983-A9D9-BFAF01EFF75E}" destId="{4B7B0F90-68E7-44FA-A64E-369006CFCBA8}" srcOrd="1" destOrd="0" presId="urn:microsoft.com/office/officeart/2005/8/layout/process5"/>
    <dgm:cxn modelId="{EC844574-C27F-4A78-86E1-44821DF2C731}" srcId="{9D26E6FE-300C-4E30-936E-8844344CEFC5}" destId="{AE7FB1D5-5037-4304-B330-DB8C5885B0F0}" srcOrd="4" destOrd="0" parTransId="{C78B31DB-E13A-48C8-9D79-173FA59A5FDB}" sibTransId="{1EC14E34-61D7-471F-B943-B90E874B3EDE}"/>
    <dgm:cxn modelId="{96818954-B4F3-4AA9-947C-F308CC3DA6A8}" type="presOf" srcId="{B389255A-62B5-4F55-9E56-6420DD7729FA}" destId="{BBE13A9E-7A83-4340-9A54-9AE6A2C0D790}" srcOrd="0" destOrd="0" presId="urn:microsoft.com/office/officeart/2005/8/layout/process5"/>
    <dgm:cxn modelId="{30CEFB55-C5B5-444B-91A3-997B3E94D901}" srcId="{9D26E6FE-300C-4E30-936E-8844344CEFC5}" destId="{3C25E787-9B2C-41A6-8567-1436D686BB46}" srcOrd="0" destOrd="0" parTransId="{3C9A4977-33BB-44CF-A24F-24D608E8A1D8}" sibTransId="{891D10FE-760C-430A-A1ED-05C370B24D76}"/>
    <dgm:cxn modelId="{42E08257-6B8C-46AD-8106-19BADB78D7C9}" srcId="{9D26E6FE-300C-4E30-936E-8844344CEFC5}" destId="{B389255A-62B5-4F55-9E56-6420DD7729FA}" srcOrd="8" destOrd="0" parTransId="{20A71689-19FC-41D3-98EB-2B71271D8600}" sibTransId="{6A601DFA-A7A2-473D-9D14-91FAB34D7DCB}"/>
    <dgm:cxn modelId="{D054265A-09A8-490F-AD06-069CD5082AF2}" srcId="{9D26E6FE-300C-4E30-936E-8844344CEFC5}" destId="{E0DF3B91-1593-4898-B439-A0948BF5AF31}" srcOrd="1" destOrd="0" parTransId="{2C5B80EF-468A-44C2-895E-D13F75EE8595}" sibTransId="{80664242-0DF3-4756-8651-30F107CD31F9}"/>
    <dgm:cxn modelId="{97B3A47B-5A2E-46DF-86B8-72D253C9749E}" type="presOf" srcId="{1EC14E34-61D7-471F-B943-B90E874B3EDE}" destId="{6FADF503-66B7-4438-9C7E-76340FC2345C}" srcOrd="1" destOrd="0" presId="urn:microsoft.com/office/officeart/2005/8/layout/process5"/>
    <dgm:cxn modelId="{E3D9E17F-D5A2-479C-9E50-EA54DE75B867}" type="presOf" srcId="{891D10FE-760C-430A-A1ED-05C370B24D76}" destId="{997CE4D5-B6C4-41E0-ADF0-AC11C097C22A}" srcOrd="1" destOrd="0" presId="urn:microsoft.com/office/officeart/2005/8/layout/process5"/>
    <dgm:cxn modelId="{747C0782-C8F8-4232-B691-78F5B8879EDB}" srcId="{9D26E6FE-300C-4E30-936E-8844344CEFC5}" destId="{A6533E80-1374-41A0-A6E0-32ADF66EA116}" srcOrd="3" destOrd="0" parTransId="{D9B41A6C-533A-45A5-8043-F414514B4EA1}" sibTransId="{A8EA3DED-F21C-4BB7-BF77-01326CE6A5AD}"/>
    <dgm:cxn modelId="{495DAD83-7071-4464-A935-6B6C103561DA}" type="presOf" srcId="{0A3262A6-69F3-4DF2-981F-C4D9E28BDA71}" destId="{DC8785A9-E177-4D7C-A4EC-EAB15D68BABE}" srcOrd="0" destOrd="0" presId="urn:microsoft.com/office/officeart/2005/8/layout/process5"/>
    <dgm:cxn modelId="{EA17FA83-B7CB-4D72-AD69-D469D750CA71}" type="presOf" srcId="{BEBC3563-916D-469F-8098-CF9A4934285F}" destId="{02087B4F-5F35-4982-9FB6-7B7D28BB21E7}" srcOrd="0" destOrd="0" presId="urn:microsoft.com/office/officeart/2005/8/layout/process5"/>
    <dgm:cxn modelId="{15257889-A82F-4702-BDFF-0BCA922A497B}" type="presOf" srcId="{80664242-0DF3-4756-8651-30F107CD31F9}" destId="{CBABD20D-8C76-4845-AE5C-EB9F5680A27A}" srcOrd="1" destOrd="0" presId="urn:microsoft.com/office/officeart/2005/8/layout/process5"/>
    <dgm:cxn modelId="{393CC7A1-86E3-4FBD-88F4-1F862096D2A0}" type="presOf" srcId="{0162C9BA-13A0-460B-AF83-9BFC1A41F7F8}" destId="{3B669198-9633-4C58-9D5D-79860B43665B}" srcOrd="1" destOrd="0" presId="urn:microsoft.com/office/officeart/2005/8/layout/process5"/>
    <dgm:cxn modelId="{944BEDA7-3909-469A-A794-0DB29CEE3E58}" type="presOf" srcId="{3C25E787-9B2C-41A6-8567-1436D686BB46}" destId="{BB5FC50A-5B1B-4516-92B2-B50D4D0762D6}" srcOrd="0" destOrd="0" presId="urn:microsoft.com/office/officeart/2005/8/layout/process5"/>
    <dgm:cxn modelId="{DCB597AA-EF27-498C-BDEE-043C9C105440}" type="presOf" srcId="{2F78E353-459F-45CE-983E-75A8403FC380}" destId="{B54E9A9D-9B8C-41C4-B05B-4FE425D49CDA}" srcOrd="0" destOrd="0" presId="urn:microsoft.com/office/officeart/2005/8/layout/process5"/>
    <dgm:cxn modelId="{7FF7BBB0-0A50-4522-9833-9F62C2FFAAB4}" srcId="{9D26E6FE-300C-4E30-936E-8844344CEFC5}" destId="{0A3262A6-69F3-4DF2-981F-C4D9E28BDA71}" srcOrd="7" destOrd="0" parTransId="{1D576148-75DE-42C9-86EB-5AEC4484D0A6}" sibTransId="{2F78E353-459F-45CE-983E-75A8403FC380}"/>
    <dgm:cxn modelId="{EEB9A7BA-AD7D-47FE-847E-443AB6B46541}" type="presOf" srcId="{A8EA3DED-F21C-4BB7-BF77-01326CE6A5AD}" destId="{12238EB3-844F-41E8-BF4C-895A94BD8FA4}" srcOrd="1" destOrd="0" presId="urn:microsoft.com/office/officeart/2005/8/layout/process5"/>
    <dgm:cxn modelId="{851EC6C4-359D-4E2A-A749-6020A95206D3}" type="presOf" srcId="{7A7A201F-220F-496B-BEC8-0926F85F864B}" destId="{EBBEE10A-9A00-4662-ABA9-8ECB28D1A251}" srcOrd="0" destOrd="0" presId="urn:microsoft.com/office/officeart/2005/8/layout/process5"/>
    <dgm:cxn modelId="{B5AD8FD2-C588-4739-9112-2D39F5ABFE97}" type="presOf" srcId="{1EC14E34-61D7-471F-B943-B90E874B3EDE}" destId="{DA1CD5D2-0159-4C96-831E-EE49902C4FB4}" srcOrd="0" destOrd="0" presId="urn:microsoft.com/office/officeart/2005/8/layout/process5"/>
    <dgm:cxn modelId="{181C79D9-CB9D-4F93-AAA9-5EF39A06C009}" type="presOf" srcId="{CCE2A70B-E652-4983-A9D9-BFAF01EFF75E}" destId="{AF064D10-3DBF-49F6-9D1B-302ADEC8F431}" srcOrd="0" destOrd="0" presId="urn:microsoft.com/office/officeart/2005/8/layout/process5"/>
    <dgm:cxn modelId="{E0E1C6E3-2079-4B16-9E66-F2E833002951}" type="presOf" srcId="{9F9DA2F9-7A5A-4231-BA9B-447E76533FBC}" destId="{9F7F5D36-8926-48D8-A79B-9B8F4B95B2BA}" srcOrd="0" destOrd="0" presId="urn:microsoft.com/office/officeart/2005/8/layout/process5"/>
    <dgm:cxn modelId="{5AEEF4E8-1B59-4BDA-B21D-DAFE7C16CF76}" type="presOf" srcId="{9F9DA2F9-7A5A-4231-BA9B-447E76533FBC}" destId="{6E140ADE-C905-4702-A7CA-0E6CA2B4E897}" srcOrd="1" destOrd="0" presId="urn:microsoft.com/office/officeart/2005/8/layout/process5"/>
    <dgm:cxn modelId="{461BFBFC-7804-4C88-BE19-1A7D9E423473}" type="presOf" srcId="{E0DF3B91-1593-4898-B439-A0948BF5AF31}" destId="{F5E15480-C248-4475-A471-97DF7FFC6E6E}" srcOrd="0" destOrd="0" presId="urn:microsoft.com/office/officeart/2005/8/layout/process5"/>
    <dgm:cxn modelId="{567BEC06-41E0-4435-91AB-51D996EF8072}" type="presParOf" srcId="{9E5FD84B-AF8A-4ABC-B504-9D70B9D58563}" destId="{BB5FC50A-5B1B-4516-92B2-B50D4D0762D6}" srcOrd="0" destOrd="0" presId="urn:microsoft.com/office/officeart/2005/8/layout/process5"/>
    <dgm:cxn modelId="{10C2361B-4B46-4965-A07A-0A48E1532856}" type="presParOf" srcId="{9E5FD84B-AF8A-4ABC-B504-9D70B9D58563}" destId="{AA553DBF-89BF-4A92-B306-4D767D4A71E0}" srcOrd="1" destOrd="0" presId="urn:microsoft.com/office/officeart/2005/8/layout/process5"/>
    <dgm:cxn modelId="{FC25F0DD-7B27-42CF-B187-EAC12DADE982}" type="presParOf" srcId="{AA553DBF-89BF-4A92-B306-4D767D4A71E0}" destId="{997CE4D5-B6C4-41E0-ADF0-AC11C097C22A}" srcOrd="0" destOrd="0" presId="urn:microsoft.com/office/officeart/2005/8/layout/process5"/>
    <dgm:cxn modelId="{5C1EB9B3-EE5D-45D7-A101-A46FAED5FF45}" type="presParOf" srcId="{9E5FD84B-AF8A-4ABC-B504-9D70B9D58563}" destId="{F5E15480-C248-4475-A471-97DF7FFC6E6E}" srcOrd="2" destOrd="0" presId="urn:microsoft.com/office/officeart/2005/8/layout/process5"/>
    <dgm:cxn modelId="{5E8FEF35-7650-4854-B57D-A24916AE8366}" type="presParOf" srcId="{9E5FD84B-AF8A-4ABC-B504-9D70B9D58563}" destId="{653F0310-9D22-496B-9BE2-59631F76A7E1}" srcOrd="3" destOrd="0" presId="urn:microsoft.com/office/officeart/2005/8/layout/process5"/>
    <dgm:cxn modelId="{0FB78C89-E2E5-417E-B8B2-957C4A474D0F}" type="presParOf" srcId="{653F0310-9D22-496B-9BE2-59631F76A7E1}" destId="{CBABD20D-8C76-4845-AE5C-EB9F5680A27A}" srcOrd="0" destOrd="0" presId="urn:microsoft.com/office/officeart/2005/8/layout/process5"/>
    <dgm:cxn modelId="{19615268-2E4E-4338-A189-D2E4AD1BEE57}" type="presParOf" srcId="{9E5FD84B-AF8A-4ABC-B504-9D70B9D58563}" destId="{516C6BE7-612D-470E-9E45-049E3CEFABE6}" srcOrd="4" destOrd="0" presId="urn:microsoft.com/office/officeart/2005/8/layout/process5"/>
    <dgm:cxn modelId="{F9DF6B34-EDB8-4C4C-B9C0-BA2284AEB995}" type="presParOf" srcId="{9E5FD84B-AF8A-4ABC-B504-9D70B9D58563}" destId="{CDE52225-6EF9-4140-A910-F7B04D8EBCE2}" srcOrd="5" destOrd="0" presId="urn:microsoft.com/office/officeart/2005/8/layout/process5"/>
    <dgm:cxn modelId="{99BA22C2-EAF4-4CA6-B7D2-9A0CBECE91D8}" type="presParOf" srcId="{CDE52225-6EF9-4140-A910-F7B04D8EBCE2}" destId="{3B669198-9633-4C58-9D5D-79860B43665B}" srcOrd="0" destOrd="0" presId="urn:microsoft.com/office/officeart/2005/8/layout/process5"/>
    <dgm:cxn modelId="{5F20178A-497C-42A5-82B7-1CD1F6775922}" type="presParOf" srcId="{9E5FD84B-AF8A-4ABC-B504-9D70B9D58563}" destId="{243DE13D-9183-43CD-9869-783617A0F5D0}" srcOrd="6" destOrd="0" presId="urn:microsoft.com/office/officeart/2005/8/layout/process5"/>
    <dgm:cxn modelId="{2B537BB3-F680-44B5-8818-3D12FB6609A6}" type="presParOf" srcId="{9E5FD84B-AF8A-4ABC-B504-9D70B9D58563}" destId="{C9216C7C-FDC7-4AC9-B9E9-668F02850B8C}" srcOrd="7" destOrd="0" presId="urn:microsoft.com/office/officeart/2005/8/layout/process5"/>
    <dgm:cxn modelId="{3A093E73-FC8B-426B-A686-6DC4CE2084A7}" type="presParOf" srcId="{C9216C7C-FDC7-4AC9-B9E9-668F02850B8C}" destId="{12238EB3-844F-41E8-BF4C-895A94BD8FA4}" srcOrd="0" destOrd="0" presId="urn:microsoft.com/office/officeart/2005/8/layout/process5"/>
    <dgm:cxn modelId="{1D280A54-7022-4834-800E-03805FE4997F}" type="presParOf" srcId="{9E5FD84B-AF8A-4ABC-B504-9D70B9D58563}" destId="{2D4F747A-CE94-4247-B21B-BF85FF1CBD12}" srcOrd="8" destOrd="0" presId="urn:microsoft.com/office/officeart/2005/8/layout/process5"/>
    <dgm:cxn modelId="{7744BF3B-FAFF-43A2-BB87-7BF2585F01DC}" type="presParOf" srcId="{9E5FD84B-AF8A-4ABC-B504-9D70B9D58563}" destId="{DA1CD5D2-0159-4C96-831E-EE49902C4FB4}" srcOrd="9" destOrd="0" presId="urn:microsoft.com/office/officeart/2005/8/layout/process5"/>
    <dgm:cxn modelId="{E00DD26F-CD4A-45DF-B843-74984AE6C357}" type="presParOf" srcId="{DA1CD5D2-0159-4C96-831E-EE49902C4FB4}" destId="{6FADF503-66B7-4438-9C7E-76340FC2345C}" srcOrd="0" destOrd="0" presId="urn:microsoft.com/office/officeart/2005/8/layout/process5"/>
    <dgm:cxn modelId="{3A568E64-5E0B-49CC-9D4E-8F2DBCFA3DD2}" type="presParOf" srcId="{9E5FD84B-AF8A-4ABC-B504-9D70B9D58563}" destId="{02087B4F-5F35-4982-9FB6-7B7D28BB21E7}" srcOrd="10" destOrd="0" presId="urn:microsoft.com/office/officeart/2005/8/layout/process5"/>
    <dgm:cxn modelId="{71838BC0-BF19-4133-9CA8-44630E38687C}" type="presParOf" srcId="{9E5FD84B-AF8A-4ABC-B504-9D70B9D58563}" destId="{AF064D10-3DBF-49F6-9D1B-302ADEC8F431}" srcOrd="11" destOrd="0" presId="urn:microsoft.com/office/officeart/2005/8/layout/process5"/>
    <dgm:cxn modelId="{7957CC82-7CD0-4F1D-A935-3B084CE71C98}" type="presParOf" srcId="{AF064D10-3DBF-49F6-9D1B-302ADEC8F431}" destId="{4B7B0F90-68E7-44FA-A64E-369006CFCBA8}" srcOrd="0" destOrd="0" presId="urn:microsoft.com/office/officeart/2005/8/layout/process5"/>
    <dgm:cxn modelId="{C876C4F2-3C34-4AE0-B8D4-4E3C8AE59FA8}" type="presParOf" srcId="{9E5FD84B-AF8A-4ABC-B504-9D70B9D58563}" destId="{EBBEE10A-9A00-4662-ABA9-8ECB28D1A251}" srcOrd="12" destOrd="0" presId="urn:microsoft.com/office/officeart/2005/8/layout/process5"/>
    <dgm:cxn modelId="{05699C15-C892-40DC-8653-7F676289E3E9}" type="presParOf" srcId="{9E5FD84B-AF8A-4ABC-B504-9D70B9D58563}" destId="{9F7F5D36-8926-48D8-A79B-9B8F4B95B2BA}" srcOrd="13" destOrd="0" presId="urn:microsoft.com/office/officeart/2005/8/layout/process5"/>
    <dgm:cxn modelId="{DD1A4AC3-438E-4C51-84FF-51DB98D172F5}" type="presParOf" srcId="{9F7F5D36-8926-48D8-A79B-9B8F4B95B2BA}" destId="{6E140ADE-C905-4702-A7CA-0E6CA2B4E897}" srcOrd="0" destOrd="0" presId="urn:microsoft.com/office/officeart/2005/8/layout/process5"/>
    <dgm:cxn modelId="{F3372372-EFAF-40BE-8B1A-F115C8C493C6}" type="presParOf" srcId="{9E5FD84B-AF8A-4ABC-B504-9D70B9D58563}" destId="{DC8785A9-E177-4D7C-A4EC-EAB15D68BABE}" srcOrd="14" destOrd="0" presId="urn:microsoft.com/office/officeart/2005/8/layout/process5"/>
    <dgm:cxn modelId="{0CF5F0EE-4FEF-4847-B80A-6EBE871AC217}" type="presParOf" srcId="{9E5FD84B-AF8A-4ABC-B504-9D70B9D58563}" destId="{B54E9A9D-9B8C-41C4-B05B-4FE425D49CDA}" srcOrd="15" destOrd="0" presId="urn:microsoft.com/office/officeart/2005/8/layout/process5"/>
    <dgm:cxn modelId="{BF799FC4-2751-424F-B184-519E2021AE39}" type="presParOf" srcId="{B54E9A9D-9B8C-41C4-B05B-4FE425D49CDA}" destId="{8E5A0F4A-148F-4030-BB51-13AB9876FF9C}" srcOrd="0" destOrd="0" presId="urn:microsoft.com/office/officeart/2005/8/layout/process5"/>
    <dgm:cxn modelId="{07EEDEC2-C552-4AC7-B7EC-A41B97F72D0F}" type="presParOf" srcId="{9E5FD84B-AF8A-4ABC-B504-9D70B9D58563}" destId="{BBE13A9E-7A83-4340-9A54-9AE6A2C0D790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3EDA0C8-D1D7-4054-B942-4F3533191D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FBF9322-9BBC-4086-8923-C8F103D01D2A}">
      <dgm:prSet phldrT="[Texto]" custT="1"/>
      <dgm:spPr>
        <a:solidFill>
          <a:srgbClr val="002060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pt-BR" sz="1800" b="1" dirty="0"/>
            <a:t>CNEP</a:t>
          </a:r>
        </a:p>
      </dgm:t>
    </dgm:pt>
    <dgm:pt modelId="{338F56B6-090A-433B-86BD-3FBAE2D9751C}" type="parTrans" cxnId="{F83ED6B1-C4F0-4C4D-BF6B-B9D382E2797A}">
      <dgm:prSet/>
      <dgm:spPr/>
      <dgm:t>
        <a:bodyPr/>
        <a:lstStyle/>
        <a:p>
          <a:endParaRPr lang="pt-BR"/>
        </a:p>
      </dgm:t>
    </dgm:pt>
    <dgm:pt modelId="{7D0BC88D-30C6-49FA-A511-374D9530D53F}" type="sibTrans" cxnId="{F83ED6B1-C4F0-4C4D-BF6B-B9D382E2797A}">
      <dgm:prSet/>
      <dgm:spPr/>
      <dgm:t>
        <a:bodyPr/>
        <a:lstStyle/>
        <a:p>
          <a:endParaRPr lang="pt-BR"/>
        </a:p>
      </dgm:t>
    </dgm:pt>
    <dgm:pt modelId="{5B490B99-654A-4011-B9E6-82CF32C8F6A4}">
      <dgm:prSet phldrT="[Texto]"/>
      <dgm:spPr>
        <a:solidFill>
          <a:srgbClr val="CCECFF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pt-BR" b="1" dirty="0">
              <a:latin typeface="Calibri" panose="020F0502020204030204" pitchFamily="34" charset="0"/>
            </a:rPr>
            <a:t>Sanções com fundamento na Lei nº 12.846/2013.</a:t>
          </a:r>
        </a:p>
      </dgm:t>
    </dgm:pt>
    <dgm:pt modelId="{0CB4BD1B-2AF5-4E20-9EBE-D6170E93AD8D}" type="parTrans" cxnId="{B7BD8390-55BF-4937-85ED-8819AB0E457B}">
      <dgm:prSet/>
      <dgm:spPr/>
      <dgm:t>
        <a:bodyPr/>
        <a:lstStyle/>
        <a:p>
          <a:endParaRPr lang="pt-BR"/>
        </a:p>
      </dgm:t>
    </dgm:pt>
    <dgm:pt modelId="{922BF81E-1301-414D-942F-81E298A69772}" type="sibTrans" cxnId="{B7BD8390-55BF-4937-85ED-8819AB0E457B}">
      <dgm:prSet/>
      <dgm:spPr/>
      <dgm:t>
        <a:bodyPr/>
        <a:lstStyle/>
        <a:p>
          <a:endParaRPr lang="pt-BR"/>
        </a:p>
      </dgm:t>
    </dgm:pt>
    <dgm:pt modelId="{3115D39A-3794-44F9-B36D-BA23F4E96E3C}">
      <dgm:prSet phldrT="[Texto]"/>
      <dgm:spPr>
        <a:solidFill>
          <a:srgbClr val="CCECFF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pt-BR" b="1" dirty="0">
              <a:latin typeface="Calibri" panose="020F0502020204030204" pitchFamily="34" charset="0"/>
            </a:rPr>
            <a:t>Acordos de leniência descumpridos.</a:t>
          </a:r>
        </a:p>
      </dgm:t>
    </dgm:pt>
    <dgm:pt modelId="{7AC1A4EB-D02D-4E22-915E-D52F2CF0BC2E}" type="parTrans" cxnId="{F2C52C0E-809D-45EB-955C-7256D5F08388}">
      <dgm:prSet/>
      <dgm:spPr/>
      <dgm:t>
        <a:bodyPr/>
        <a:lstStyle/>
        <a:p>
          <a:endParaRPr lang="pt-BR"/>
        </a:p>
      </dgm:t>
    </dgm:pt>
    <dgm:pt modelId="{BC5B4862-ED28-4D98-88A7-E159721EDD01}" type="sibTrans" cxnId="{F2C52C0E-809D-45EB-955C-7256D5F08388}">
      <dgm:prSet/>
      <dgm:spPr/>
      <dgm:t>
        <a:bodyPr/>
        <a:lstStyle/>
        <a:p>
          <a:endParaRPr lang="pt-BR"/>
        </a:p>
      </dgm:t>
    </dgm:pt>
    <dgm:pt modelId="{A21F81D1-3E25-4AE8-BC58-6D0897426833}">
      <dgm:prSet phldrT="[Texto]" custT="1"/>
      <dgm:spPr>
        <a:solidFill>
          <a:srgbClr val="002060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pt-BR" sz="1800" b="1" dirty="0"/>
            <a:t>CEIS</a:t>
          </a:r>
        </a:p>
      </dgm:t>
    </dgm:pt>
    <dgm:pt modelId="{2892A1BC-9200-45E4-A86D-C2BA3EB3F9EA}" type="parTrans" cxnId="{A68326BE-40CE-45ED-A6FE-03729790416C}">
      <dgm:prSet/>
      <dgm:spPr/>
      <dgm:t>
        <a:bodyPr/>
        <a:lstStyle/>
        <a:p>
          <a:endParaRPr lang="pt-BR"/>
        </a:p>
      </dgm:t>
    </dgm:pt>
    <dgm:pt modelId="{C3ECD98F-E394-4B81-81EE-75EB613D8562}" type="sibTrans" cxnId="{A68326BE-40CE-45ED-A6FE-03729790416C}">
      <dgm:prSet/>
      <dgm:spPr/>
      <dgm:t>
        <a:bodyPr/>
        <a:lstStyle/>
        <a:p>
          <a:endParaRPr lang="pt-BR"/>
        </a:p>
      </dgm:t>
    </dgm:pt>
    <dgm:pt modelId="{1156E45A-8AEE-486F-B98E-EE1B666B9EC8}">
      <dgm:prSet phldrT="[Texto]"/>
      <dgm:spPr>
        <a:solidFill>
          <a:srgbClr val="CCECFF">
            <a:alpha val="89804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pt-BR" b="1" dirty="0">
              <a:latin typeface="Calibri" panose="020F0502020204030204" pitchFamily="34" charset="0"/>
            </a:rPr>
            <a:t>Sanções restritivas ao direito de licitar e contratar com base na Lei nº 8.666/93.</a:t>
          </a:r>
        </a:p>
      </dgm:t>
    </dgm:pt>
    <dgm:pt modelId="{CBBDA6BC-70A0-4001-AB91-5DD1558BFC4F}" type="parTrans" cxnId="{BACF7AD5-CCC2-478E-B0BE-FB5A87E78057}">
      <dgm:prSet/>
      <dgm:spPr/>
      <dgm:t>
        <a:bodyPr/>
        <a:lstStyle/>
        <a:p>
          <a:endParaRPr lang="pt-BR"/>
        </a:p>
      </dgm:t>
    </dgm:pt>
    <dgm:pt modelId="{C1B7C374-1D82-4952-AC68-41616DD4C517}" type="sibTrans" cxnId="{BACF7AD5-CCC2-478E-B0BE-FB5A87E78057}">
      <dgm:prSet/>
      <dgm:spPr/>
      <dgm:t>
        <a:bodyPr/>
        <a:lstStyle/>
        <a:p>
          <a:endParaRPr lang="pt-BR"/>
        </a:p>
      </dgm:t>
    </dgm:pt>
    <dgm:pt modelId="{3E363DE2-E347-462C-BD75-5D1380B914C3}">
      <dgm:prSet phldrT="[Texto]"/>
      <dgm:spPr>
        <a:solidFill>
          <a:srgbClr val="CCECFF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pt-BR" b="1" dirty="0">
              <a:latin typeface="Calibri" panose="020F0502020204030204" pitchFamily="34" charset="0"/>
            </a:rPr>
            <a:t>Informações sobre acordos de leniência celebrados.</a:t>
          </a:r>
        </a:p>
      </dgm:t>
    </dgm:pt>
    <dgm:pt modelId="{E5A4D9A7-103E-41D9-ACCF-2CF19D10E97D}" type="parTrans" cxnId="{F3C81C87-42FC-4509-9489-256A29DE9401}">
      <dgm:prSet/>
      <dgm:spPr/>
      <dgm:t>
        <a:bodyPr/>
        <a:lstStyle/>
        <a:p>
          <a:endParaRPr lang="pt-BR"/>
        </a:p>
      </dgm:t>
    </dgm:pt>
    <dgm:pt modelId="{14F99F61-7521-4EDE-BD16-6D5BAD2E5846}" type="sibTrans" cxnId="{F3C81C87-42FC-4509-9489-256A29DE9401}">
      <dgm:prSet/>
      <dgm:spPr/>
      <dgm:t>
        <a:bodyPr/>
        <a:lstStyle/>
        <a:p>
          <a:endParaRPr lang="pt-BR"/>
        </a:p>
      </dgm:t>
    </dgm:pt>
    <dgm:pt modelId="{16E79968-DB30-44C0-90CA-FBC0A21C500D}">
      <dgm:prSet phldrT="[Texto]"/>
      <dgm:spPr>
        <a:solidFill>
          <a:srgbClr val="CCECFF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>
            <a:spcAft>
              <a:spcPct val="15000"/>
            </a:spcAft>
          </a:pPr>
          <a:r>
            <a:rPr lang="pt-BR" b="1" dirty="0">
              <a:latin typeface="Calibri" panose="020F0502020204030204" pitchFamily="34" charset="0"/>
            </a:rPr>
            <a:t>Gestão a cargo da CGU.</a:t>
          </a:r>
        </a:p>
      </dgm:t>
    </dgm:pt>
    <dgm:pt modelId="{710346E4-212E-4B2A-AD26-ED1920524B54}" type="parTrans" cxnId="{053A5661-62B5-45EC-8A6C-5EC5EF0B88A0}">
      <dgm:prSet/>
      <dgm:spPr/>
      <dgm:t>
        <a:bodyPr/>
        <a:lstStyle/>
        <a:p>
          <a:endParaRPr lang="pt-BR"/>
        </a:p>
      </dgm:t>
    </dgm:pt>
    <dgm:pt modelId="{3423D296-5827-41B7-A160-910C257D5818}" type="sibTrans" cxnId="{053A5661-62B5-45EC-8A6C-5EC5EF0B88A0}">
      <dgm:prSet/>
      <dgm:spPr/>
      <dgm:t>
        <a:bodyPr/>
        <a:lstStyle/>
        <a:p>
          <a:endParaRPr lang="pt-BR"/>
        </a:p>
      </dgm:t>
    </dgm:pt>
    <dgm:pt modelId="{8E294FB2-4B30-41D4-B2BA-CAC5972BC93E}">
      <dgm:prSet phldrT="[Texto]"/>
      <dgm:spPr>
        <a:solidFill>
          <a:srgbClr val="CCECFF">
            <a:alpha val="89804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pt-BR" b="1" dirty="0">
              <a:latin typeface="Calibri" panose="020F0502020204030204" pitchFamily="34" charset="0"/>
            </a:rPr>
            <a:t>Impedimento para licitar e contratar com base na Lei nº 10.520/2002.</a:t>
          </a:r>
        </a:p>
      </dgm:t>
    </dgm:pt>
    <dgm:pt modelId="{7B0EE6A0-6E07-431F-A3E6-87600EB07DCA}" type="parTrans" cxnId="{9FE2795D-A328-4EC9-BDE2-708650CF973A}">
      <dgm:prSet/>
      <dgm:spPr/>
      <dgm:t>
        <a:bodyPr/>
        <a:lstStyle/>
        <a:p>
          <a:endParaRPr lang="pt-BR"/>
        </a:p>
      </dgm:t>
    </dgm:pt>
    <dgm:pt modelId="{CFA56046-513D-4D52-9017-29E87A782FB8}" type="sibTrans" cxnId="{9FE2795D-A328-4EC9-BDE2-708650CF973A}">
      <dgm:prSet/>
      <dgm:spPr/>
      <dgm:t>
        <a:bodyPr/>
        <a:lstStyle/>
        <a:p>
          <a:endParaRPr lang="pt-BR"/>
        </a:p>
      </dgm:t>
    </dgm:pt>
    <dgm:pt modelId="{9621B402-6EFE-44F3-B92A-2D0C63A1DFED}">
      <dgm:prSet phldrT="[Texto]"/>
      <dgm:spPr>
        <a:solidFill>
          <a:srgbClr val="CCECFF">
            <a:alpha val="89804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pt-BR" b="1" dirty="0">
              <a:latin typeface="Calibri" panose="020F0502020204030204" pitchFamily="34" charset="0"/>
            </a:rPr>
            <a:t>Sanções restritivas ao direito de licitar e contratar com base na Lei nº 12.527/2011.</a:t>
          </a:r>
        </a:p>
      </dgm:t>
    </dgm:pt>
    <dgm:pt modelId="{EF3365E8-D8DA-466A-B58D-ECD824FAEE24}" type="parTrans" cxnId="{EDC4422C-16D5-4C0B-BE42-F9275916ED45}">
      <dgm:prSet/>
      <dgm:spPr/>
      <dgm:t>
        <a:bodyPr/>
        <a:lstStyle/>
        <a:p>
          <a:endParaRPr lang="pt-BR"/>
        </a:p>
      </dgm:t>
    </dgm:pt>
    <dgm:pt modelId="{006DCB46-4512-4A15-9E54-7D1E42065689}" type="sibTrans" cxnId="{EDC4422C-16D5-4C0B-BE42-F9275916ED45}">
      <dgm:prSet/>
      <dgm:spPr/>
      <dgm:t>
        <a:bodyPr/>
        <a:lstStyle/>
        <a:p>
          <a:endParaRPr lang="pt-BR"/>
        </a:p>
      </dgm:t>
    </dgm:pt>
    <dgm:pt modelId="{111B1E3C-83C6-4ED8-BC05-A726A8F6C2AF}">
      <dgm:prSet phldrT="[Texto]"/>
      <dgm:spPr>
        <a:solidFill>
          <a:srgbClr val="CCECFF">
            <a:alpha val="89804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pt-BR" b="1" dirty="0">
              <a:latin typeface="Calibri" panose="020F0502020204030204" pitchFamily="34" charset="0"/>
            </a:rPr>
            <a:t>Impedimento para licitar e contratar com base na Lei nº 12.462/2011.</a:t>
          </a:r>
        </a:p>
      </dgm:t>
    </dgm:pt>
    <dgm:pt modelId="{8C732837-E88A-4625-815D-80BBE3BA5AB9}" type="parTrans" cxnId="{2BA2291A-7EAE-479A-9802-577EF14EC999}">
      <dgm:prSet/>
      <dgm:spPr/>
      <dgm:t>
        <a:bodyPr/>
        <a:lstStyle/>
        <a:p>
          <a:endParaRPr lang="pt-BR"/>
        </a:p>
      </dgm:t>
    </dgm:pt>
    <dgm:pt modelId="{A90C994B-32DE-4C0B-9560-45FFCB50D5D8}" type="sibTrans" cxnId="{2BA2291A-7EAE-479A-9802-577EF14EC999}">
      <dgm:prSet/>
      <dgm:spPr/>
      <dgm:t>
        <a:bodyPr/>
        <a:lstStyle/>
        <a:p>
          <a:endParaRPr lang="pt-BR"/>
        </a:p>
      </dgm:t>
    </dgm:pt>
    <dgm:pt modelId="{A6243869-1AC9-48E7-9787-2B3CEF89CBED}">
      <dgm:prSet phldrT="[Texto]"/>
      <dgm:spPr>
        <a:solidFill>
          <a:srgbClr val="CCECFF">
            <a:alpha val="89804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pt-BR" b="1" dirty="0">
              <a:latin typeface="Calibri" panose="020F0502020204030204" pitchFamily="34" charset="0"/>
            </a:rPr>
            <a:t>Outras sanções restritivas ao direito de licitar e contratar com base em outras leis.</a:t>
          </a:r>
        </a:p>
      </dgm:t>
    </dgm:pt>
    <dgm:pt modelId="{91608510-06E4-47CD-8794-B9F2DEF32BD2}" type="parTrans" cxnId="{50C5F48A-FA18-40C0-A307-20C2FBF612B1}">
      <dgm:prSet/>
      <dgm:spPr/>
      <dgm:t>
        <a:bodyPr/>
        <a:lstStyle/>
        <a:p>
          <a:endParaRPr lang="pt-BR"/>
        </a:p>
      </dgm:t>
    </dgm:pt>
    <dgm:pt modelId="{B05C9955-AC2A-475E-8FA3-5C86CE7A0C91}" type="sibTrans" cxnId="{50C5F48A-FA18-40C0-A307-20C2FBF612B1}">
      <dgm:prSet/>
      <dgm:spPr/>
      <dgm:t>
        <a:bodyPr/>
        <a:lstStyle/>
        <a:p>
          <a:endParaRPr lang="pt-BR"/>
        </a:p>
      </dgm:t>
    </dgm:pt>
    <dgm:pt modelId="{BAAC1D94-BBEA-4234-BDCC-5D7EF5DFD44F}">
      <dgm:prSet phldrT="[Texto]"/>
      <dgm:spPr>
        <a:solidFill>
          <a:srgbClr val="CCECFF">
            <a:alpha val="89804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pt-BR" b="1" dirty="0">
              <a:latin typeface="Calibri" panose="020F0502020204030204" pitchFamily="34" charset="0"/>
            </a:rPr>
            <a:t>Gestão a cargo da CGU.</a:t>
          </a:r>
        </a:p>
      </dgm:t>
    </dgm:pt>
    <dgm:pt modelId="{4E2540A6-DCB0-498C-8A33-FBC681179380}" type="parTrans" cxnId="{70AA14B3-C95B-444A-88AA-4212768047A6}">
      <dgm:prSet/>
      <dgm:spPr/>
      <dgm:t>
        <a:bodyPr/>
        <a:lstStyle/>
        <a:p>
          <a:endParaRPr lang="pt-BR"/>
        </a:p>
      </dgm:t>
    </dgm:pt>
    <dgm:pt modelId="{6B6D6C42-DD08-422F-AC85-BF80D1172ED4}" type="sibTrans" cxnId="{70AA14B3-C95B-444A-88AA-4212768047A6}">
      <dgm:prSet/>
      <dgm:spPr/>
      <dgm:t>
        <a:bodyPr/>
        <a:lstStyle/>
        <a:p>
          <a:endParaRPr lang="pt-BR"/>
        </a:p>
      </dgm:t>
    </dgm:pt>
    <dgm:pt modelId="{61FC7485-A5A1-42F7-8877-2332788AD516}" type="pres">
      <dgm:prSet presAssocID="{93EDA0C8-D1D7-4054-B942-4F3533191D06}" presName="Name0" presStyleCnt="0">
        <dgm:presLayoutVars>
          <dgm:dir/>
          <dgm:animLvl val="lvl"/>
          <dgm:resizeHandles val="exact"/>
        </dgm:presLayoutVars>
      </dgm:prSet>
      <dgm:spPr/>
    </dgm:pt>
    <dgm:pt modelId="{D848352D-DAE4-4272-9655-B68F54C48CCC}" type="pres">
      <dgm:prSet presAssocID="{6FBF9322-9BBC-4086-8923-C8F103D01D2A}" presName="composite" presStyleCnt="0"/>
      <dgm:spPr/>
    </dgm:pt>
    <dgm:pt modelId="{C1B00EE7-4EE4-444A-86ED-A25E217D0294}" type="pres">
      <dgm:prSet presAssocID="{6FBF9322-9BBC-4086-8923-C8F103D01D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EC4726C-0882-43AC-A357-6534F5CE77EC}" type="pres">
      <dgm:prSet presAssocID="{6FBF9322-9BBC-4086-8923-C8F103D01D2A}" presName="desTx" presStyleLbl="alignAccFollowNode1" presStyleIdx="0" presStyleCnt="2">
        <dgm:presLayoutVars>
          <dgm:bulletEnabled val="1"/>
        </dgm:presLayoutVars>
      </dgm:prSet>
      <dgm:spPr/>
    </dgm:pt>
    <dgm:pt modelId="{D45F4730-FE3D-4362-BF34-6B43277DEC37}" type="pres">
      <dgm:prSet presAssocID="{7D0BC88D-30C6-49FA-A511-374D9530D53F}" presName="space" presStyleCnt="0"/>
      <dgm:spPr/>
    </dgm:pt>
    <dgm:pt modelId="{94F04CFC-5590-4AF7-87CC-2237571588ED}" type="pres">
      <dgm:prSet presAssocID="{A21F81D1-3E25-4AE8-BC58-6D0897426833}" presName="composite" presStyleCnt="0"/>
      <dgm:spPr/>
    </dgm:pt>
    <dgm:pt modelId="{3E167FC5-5A4C-4378-8EE3-3C219983F8A3}" type="pres">
      <dgm:prSet presAssocID="{A21F81D1-3E25-4AE8-BC58-6D089742683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C99566E-C948-4401-B319-22BDCCFEC061}" type="pres">
      <dgm:prSet presAssocID="{A21F81D1-3E25-4AE8-BC58-6D089742683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95F2E04-82BC-4971-823B-0DFFAB924BB5}" type="presOf" srcId="{93EDA0C8-D1D7-4054-B942-4F3533191D06}" destId="{61FC7485-A5A1-42F7-8877-2332788AD516}" srcOrd="0" destOrd="0" presId="urn:microsoft.com/office/officeart/2005/8/layout/hList1"/>
    <dgm:cxn modelId="{497DD106-DC60-49F1-91FD-FAF367BE3411}" type="presOf" srcId="{16E79968-DB30-44C0-90CA-FBC0A21C500D}" destId="{DEC4726C-0882-43AC-A357-6534F5CE77EC}" srcOrd="0" destOrd="3" presId="urn:microsoft.com/office/officeart/2005/8/layout/hList1"/>
    <dgm:cxn modelId="{F2C52C0E-809D-45EB-955C-7256D5F08388}" srcId="{6FBF9322-9BBC-4086-8923-C8F103D01D2A}" destId="{3115D39A-3794-44F9-B36D-BA23F4E96E3C}" srcOrd="1" destOrd="0" parTransId="{7AC1A4EB-D02D-4E22-915E-D52F2CF0BC2E}" sibTransId="{BC5B4862-ED28-4D98-88A7-E159721EDD01}"/>
    <dgm:cxn modelId="{2BA2291A-7EAE-479A-9802-577EF14EC999}" srcId="{A21F81D1-3E25-4AE8-BC58-6D0897426833}" destId="{111B1E3C-83C6-4ED8-BC05-A726A8F6C2AF}" srcOrd="2" destOrd="0" parTransId="{8C732837-E88A-4625-815D-80BBE3BA5AB9}" sibTransId="{A90C994B-32DE-4C0B-9560-45FFCB50D5D8}"/>
    <dgm:cxn modelId="{9C0BD01C-C9ED-422F-820C-48E9C5EC3463}" type="presOf" srcId="{3115D39A-3794-44F9-B36D-BA23F4E96E3C}" destId="{DEC4726C-0882-43AC-A357-6534F5CE77EC}" srcOrd="0" destOrd="1" presId="urn:microsoft.com/office/officeart/2005/8/layout/hList1"/>
    <dgm:cxn modelId="{EDC4422C-16D5-4C0B-BE42-F9275916ED45}" srcId="{A21F81D1-3E25-4AE8-BC58-6D0897426833}" destId="{9621B402-6EFE-44F3-B92A-2D0C63A1DFED}" srcOrd="3" destOrd="0" parTransId="{EF3365E8-D8DA-466A-B58D-ECD824FAEE24}" sibTransId="{006DCB46-4512-4A15-9E54-7D1E42065689}"/>
    <dgm:cxn modelId="{A2BD982E-EAC2-4C71-9154-BD8751DA4354}" type="presOf" srcId="{9621B402-6EFE-44F3-B92A-2D0C63A1DFED}" destId="{EC99566E-C948-4401-B319-22BDCCFEC061}" srcOrd="0" destOrd="3" presId="urn:microsoft.com/office/officeart/2005/8/layout/hList1"/>
    <dgm:cxn modelId="{9FE2795D-A328-4EC9-BDE2-708650CF973A}" srcId="{A21F81D1-3E25-4AE8-BC58-6D0897426833}" destId="{8E294FB2-4B30-41D4-B2BA-CAC5972BC93E}" srcOrd="1" destOrd="0" parTransId="{7B0EE6A0-6E07-431F-A3E6-87600EB07DCA}" sibTransId="{CFA56046-513D-4D52-9017-29E87A782FB8}"/>
    <dgm:cxn modelId="{053A5661-62B5-45EC-8A6C-5EC5EF0B88A0}" srcId="{6FBF9322-9BBC-4086-8923-C8F103D01D2A}" destId="{16E79968-DB30-44C0-90CA-FBC0A21C500D}" srcOrd="3" destOrd="0" parTransId="{710346E4-212E-4B2A-AD26-ED1920524B54}" sibTransId="{3423D296-5827-41B7-A160-910C257D5818}"/>
    <dgm:cxn modelId="{C266C163-5487-42CD-BD53-4C0F5822ACF7}" type="presOf" srcId="{A6243869-1AC9-48E7-9787-2B3CEF89CBED}" destId="{EC99566E-C948-4401-B319-22BDCCFEC061}" srcOrd="0" destOrd="4" presId="urn:microsoft.com/office/officeart/2005/8/layout/hList1"/>
    <dgm:cxn modelId="{EFE80B44-9D18-4169-BDD7-D958F025964D}" type="presOf" srcId="{1156E45A-8AEE-486F-B98E-EE1B666B9EC8}" destId="{EC99566E-C948-4401-B319-22BDCCFEC061}" srcOrd="0" destOrd="0" presId="urn:microsoft.com/office/officeart/2005/8/layout/hList1"/>
    <dgm:cxn modelId="{831B186F-A90F-499B-B477-20E9A4C1E331}" type="presOf" srcId="{BAAC1D94-BBEA-4234-BDCC-5D7EF5DFD44F}" destId="{EC99566E-C948-4401-B319-22BDCCFEC061}" srcOrd="0" destOrd="5" presId="urn:microsoft.com/office/officeart/2005/8/layout/hList1"/>
    <dgm:cxn modelId="{DC63B270-2E2A-4704-BAF6-9B93DAB76337}" type="presOf" srcId="{111B1E3C-83C6-4ED8-BC05-A726A8F6C2AF}" destId="{EC99566E-C948-4401-B319-22BDCCFEC061}" srcOrd="0" destOrd="2" presId="urn:microsoft.com/office/officeart/2005/8/layout/hList1"/>
    <dgm:cxn modelId="{D945897D-E3EE-4B36-80D8-98EB5A16572E}" type="presOf" srcId="{6FBF9322-9BBC-4086-8923-C8F103D01D2A}" destId="{C1B00EE7-4EE4-444A-86ED-A25E217D0294}" srcOrd="0" destOrd="0" presId="urn:microsoft.com/office/officeart/2005/8/layout/hList1"/>
    <dgm:cxn modelId="{F3C81C87-42FC-4509-9489-256A29DE9401}" srcId="{6FBF9322-9BBC-4086-8923-C8F103D01D2A}" destId="{3E363DE2-E347-462C-BD75-5D1380B914C3}" srcOrd="2" destOrd="0" parTransId="{E5A4D9A7-103E-41D9-ACCF-2CF19D10E97D}" sibTransId="{14F99F61-7521-4EDE-BD16-6D5BAD2E5846}"/>
    <dgm:cxn modelId="{50C5F48A-FA18-40C0-A307-20C2FBF612B1}" srcId="{A21F81D1-3E25-4AE8-BC58-6D0897426833}" destId="{A6243869-1AC9-48E7-9787-2B3CEF89CBED}" srcOrd="4" destOrd="0" parTransId="{91608510-06E4-47CD-8794-B9F2DEF32BD2}" sibTransId="{B05C9955-AC2A-475E-8FA3-5C86CE7A0C91}"/>
    <dgm:cxn modelId="{B7BD8390-55BF-4937-85ED-8819AB0E457B}" srcId="{6FBF9322-9BBC-4086-8923-C8F103D01D2A}" destId="{5B490B99-654A-4011-B9E6-82CF32C8F6A4}" srcOrd="0" destOrd="0" parTransId="{0CB4BD1B-2AF5-4E20-9EBE-D6170E93AD8D}" sibTransId="{922BF81E-1301-414D-942F-81E298A69772}"/>
    <dgm:cxn modelId="{384ED1A8-0D95-447B-8E67-9B511554B6A9}" type="presOf" srcId="{3E363DE2-E347-462C-BD75-5D1380B914C3}" destId="{DEC4726C-0882-43AC-A357-6534F5CE77EC}" srcOrd="0" destOrd="2" presId="urn:microsoft.com/office/officeart/2005/8/layout/hList1"/>
    <dgm:cxn modelId="{F83ED6B1-C4F0-4C4D-BF6B-B9D382E2797A}" srcId="{93EDA0C8-D1D7-4054-B942-4F3533191D06}" destId="{6FBF9322-9BBC-4086-8923-C8F103D01D2A}" srcOrd="0" destOrd="0" parTransId="{338F56B6-090A-433B-86BD-3FBAE2D9751C}" sibTransId="{7D0BC88D-30C6-49FA-A511-374D9530D53F}"/>
    <dgm:cxn modelId="{ADC114B2-26D0-4F2A-8FA3-938FF927C172}" type="presOf" srcId="{A21F81D1-3E25-4AE8-BC58-6D0897426833}" destId="{3E167FC5-5A4C-4378-8EE3-3C219983F8A3}" srcOrd="0" destOrd="0" presId="urn:microsoft.com/office/officeart/2005/8/layout/hList1"/>
    <dgm:cxn modelId="{70AA14B3-C95B-444A-88AA-4212768047A6}" srcId="{A21F81D1-3E25-4AE8-BC58-6D0897426833}" destId="{BAAC1D94-BBEA-4234-BDCC-5D7EF5DFD44F}" srcOrd="5" destOrd="0" parTransId="{4E2540A6-DCB0-498C-8A33-FBC681179380}" sibTransId="{6B6D6C42-DD08-422F-AC85-BF80D1172ED4}"/>
    <dgm:cxn modelId="{A68326BE-40CE-45ED-A6FE-03729790416C}" srcId="{93EDA0C8-D1D7-4054-B942-4F3533191D06}" destId="{A21F81D1-3E25-4AE8-BC58-6D0897426833}" srcOrd="1" destOrd="0" parTransId="{2892A1BC-9200-45E4-A86D-C2BA3EB3F9EA}" sibTransId="{C3ECD98F-E394-4B81-81EE-75EB613D8562}"/>
    <dgm:cxn modelId="{588B92C1-D646-4DF3-A4D2-72F99E50682C}" type="presOf" srcId="{8E294FB2-4B30-41D4-B2BA-CAC5972BC93E}" destId="{EC99566E-C948-4401-B319-22BDCCFEC061}" srcOrd="0" destOrd="1" presId="urn:microsoft.com/office/officeart/2005/8/layout/hList1"/>
    <dgm:cxn modelId="{9A1849CD-B6D4-4EBF-A6ED-662E7C2D7882}" type="presOf" srcId="{5B490B99-654A-4011-B9E6-82CF32C8F6A4}" destId="{DEC4726C-0882-43AC-A357-6534F5CE77EC}" srcOrd="0" destOrd="0" presId="urn:microsoft.com/office/officeart/2005/8/layout/hList1"/>
    <dgm:cxn modelId="{BACF7AD5-CCC2-478E-B0BE-FB5A87E78057}" srcId="{A21F81D1-3E25-4AE8-BC58-6D0897426833}" destId="{1156E45A-8AEE-486F-B98E-EE1B666B9EC8}" srcOrd="0" destOrd="0" parTransId="{CBBDA6BC-70A0-4001-AB91-5DD1558BFC4F}" sibTransId="{C1B7C374-1D82-4952-AC68-41616DD4C517}"/>
    <dgm:cxn modelId="{14D3F82B-A2E9-42D6-9DD0-FE349D1F0762}" type="presParOf" srcId="{61FC7485-A5A1-42F7-8877-2332788AD516}" destId="{D848352D-DAE4-4272-9655-B68F54C48CCC}" srcOrd="0" destOrd="0" presId="urn:microsoft.com/office/officeart/2005/8/layout/hList1"/>
    <dgm:cxn modelId="{94F3AB76-CDE0-42A5-83FD-C47443AE0777}" type="presParOf" srcId="{D848352D-DAE4-4272-9655-B68F54C48CCC}" destId="{C1B00EE7-4EE4-444A-86ED-A25E217D0294}" srcOrd="0" destOrd="0" presId="urn:microsoft.com/office/officeart/2005/8/layout/hList1"/>
    <dgm:cxn modelId="{F1A73E0F-C49D-4B09-AE92-CBEADB334B0B}" type="presParOf" srcId="{D848352D-DAE4-4272-9655-B68F54C48CCC}" destId="{DEC4726C-0882-43AC-A357-6534F5CE77EC}" srcOrd="1" destOrd="0" presId="urn:microsoft.com/office/officeart/2005/8/layout/hList1"/>
    <dgm:cxn modelId="{B1F78108-6669-42A4-8AD4-405E11B0C53D}" type="presParOf" srcId="{61FC7485-A5A1-42F7-8877-2332788AD516}" destId="{D45F4730-FE3D-4362-BF34-6B43277DEC37}" srcOrd="1" destOrd="0" presId="urn:microsoft.com/office/officeart/2005/8/layout/hList1"/>
    <dgm:cxn modelId="{B1D329C4-2520-4F57-A5D4-3056C86679E0}" type="presParOf" srcId="{61FC7485-A5A1-42F7-8877-2332788AD516}" destId="{94F04CFC-5590-4AF7-87CC-2237571588ED}" srcOrd="2" destOrd="0" presId="urn:microsoft.com/office/officeart/2005/8/layout/hList1"/>
    <dgm:cxn modelId="{0F217BD9-2040-4D34-81A1-B928C10989A0}" type="presParOf" srcId="{94F04CFC-5590-4AF7-87CC-2237571588ED}" destId="{3E167FC5-5A4C-4378-8EE3-3C219983F8A3}" srcOrd="0" destOrd="0" presId="urn:microsoft.com/office/officeart/2005/8/layout/hList1"/>
    <dgm:cxn modelId="{10DC614B-A7A8-4D63-8243-602585CB890B}" type="presParOf" srcId="{94F04CFC-5590-4AF7-87CC-2237571588ED}" destId="{EC99566E-C948-4401-B319-22BDCCFEC0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A3F0254-95F3-4ACE-A293-990788524A79}" type="doc">
      <dgm:prSet loTypeId="urn:microsoft.com/office/officeart/2005/8/layout/radial6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9C8A181E-4A4D-4764-BAAD-6A4C9D30C5C3}">
      <dgm:prSet phldrT="[Texto]" custT="1"/>
      <dgm:spPr/>
      <dgm:t>
        <a:bodyPr/>
        <a:lstStyle/>
        <a:p>
          <a:r>
            <a:rPr lang="pt-BR" sz="1650" b="1" u="sng" dirty="0">
              <a:effectLst/>
            </a:rPr>
            <a:t>Plano de Integridade</a:t>
          </a:r>
        </a:p>
        <a:p>
          <a:r>
            <a:rPr lang="pt-BR" sz="1650" b="1" dirty="0"/>
            <a:t>- Padrões de ética e de conduta</a:t>
          </a:r>
        </a:p>
        <a:p>
          <a:r>
            <a:rPr lang="pt-BR" sz="1650" b="1" dirty="0"/>
            <a:t>- Políticas e procedimentos</a:t>
          </a:r>
        </a:p>
        <a:p>
          <a:r>
            <a:rPr lang="pt-BR" sz="1650" b="1" dirty="0"/>
            <a:t>- Comunicação e treinamento</a:t>
          </a:r>
        </a:p>
        <a:p>
          <a:r>
            <a:rPr lang="pt-BR" sz="1650" b="1" dirty="0"/>
            <a:t>- Canais de denúncias</a:t>
          </a:r>
        </a:p>
        <a:p>
          <a:r>
            <a:rPr lang="pt-BR" sz="1650" b="1" dirty="0"/>
            <a:t>- Medidas disciplinares</a:t>
          </a:r>
        </a:p>
        <a:p>
          <a:r>
            <a:rPr lang="pt-BR" sz="1650" b="1" dirty="0"/>
            <a:t>- Ações de remediação</a:t>
          </a:r>
        </a:p>
      </dgm:t>
    </dgm:pt>
    <dgm:pt modelId="{81002A1E-BE91-4030-BCD9-95ED57E11D47}" type="parTrans" cxnId="{CEFBA0F5-00A3-43C0-A6B4-A2CEFE46302A}">
      <dgm:prSet/>
      <dgm:spPr/>
      <dgm:t>
        <a:bodyPr/>
        <a:lstStyle/>
        <a:p>
          <a:endParaRPr lang="pt-BR"/>
        </a:p>
      </dgm:t>
    </dgm:pt>
    <dgm:pt modelId="{BBAE3404-9E6A-442E-AA26-3D3E5D2F06EB}" type="sibTrans" cxnId="{CEFBA0F5-00A3-43C0-A6B4-A2CEFE46302A}">
      <dgm:prSet/>
      <dgm:spPr/>
      <dgm:t>
        <a:bodyPr/>
        <a:lstStyle/>
        <a:p>
          <a:endParaRPr lang="pt-BR"/>
        </a:p>
      </dgm:t>
    </dgm:pt>
    <dgm:pt modelId="{638BD272-9D5F-478C-99C2-ACBEEF32E8BC}">
      <dgm:prSet phldrT="[Texto]" custT="1"/>
      <dgm:spPr/>
      <dgm:t>
        <a:bodyPr/>
        <a:lstStyle/>
        <a:p>
          <a:r>
            <a:rPr lang="pt-BR" sz="1800" b="1" i="0" dirty="0"/>
            <a:t>Apoio e Comprometimento da alta direção</a:t>
          </a:r>
        </a:p>
      </dgm:t>
    </dgm:pt>
    <dgm:pt modelId="{31CECFF7-E835-460D-A861-EEAF6140DA69}" type="parTrans" cxnId="{8364BED5-2611-4D6D-BFBB-39C43AC784F4}">
      <dgm:prSet/>
      <dgm:spPr/>
      <dgm:t>
        <a:bodyPr/>
        <a:lstStyle/>
        <a:p>
          <a:endParaRPr lang="pt-BR"/>
        </a:p>
      </dgm:t>
    </dgm:pt>
    <dgm:pt modelId="{429EE0DF-9236-474E-8370-1473EF9D53F7}" type="sibTrans" cxnId="{8364BED5-2611-4D6D-BFBB-39C43AC784F4}">
      <dgm:prSet/>
      <dgm:spPr/>
      <dgm:t>
        <a:bodyPr/>
        <a:lstStyle/>
        <a:p>
          <a:endParaRPr lang="pt-BR"/>
        </a:p>
      </dgm:t>
    </dgm:pt>
    <dgm:pt modelId="{CC5599B1-05C5-495A-9635-C3662A489AB8}">
      <dgm:prSet phldrT="[Texto]" custT="1"/>
      <dgm:spPr/>
      <dgm:t>
        <a:bodyPr/>
        <a:lstStyle/>
        <a:p>
          <a:r>
            <a:rPr lang="pt-BR" sz="1800" b="1" i="0" dirty="0"/>
            <a:t>Análise de Riscos</a:t>
          </a:r>
        </a:p>
      </dgm:t>
    </dgm:pt>
    <dgm:pt modelId="{9CDE3E34-8934-446A-9C15-77D9CC06E6BB}" type="parTrans" cxnId="{C478F733-FFCF-4A47-9794-BC782410958D}">
      <dgm:prSet/>
      <dgm:spPr/>
      <dgm:t>
        <a:bodyPr/>
        <a:lstStyle/>
        <a:p>
          <a:endParaRPr lang="pt-BR"/>
        </a:p>
      </dgm:t>
    </dgm:pt>
    <dgm:pt modelId="{B4DAB67A-6BA0-4E4E-9591-B73000F3A7CC}" type="sibTrans" cxnId="{C478F733-FFCF-4A47-9794-BC782410958D}">
      <dgm:prSet/>
      <dgm:spPr/>
      <dgm:t>
        <a:bodyPr/>
        <a:lstStyle/>
        <a:p>
          <a:endParaRPr lang="pt-BR"/>
        </a:p>
      </dgm:t>
    </dgm:pt>
    <dgm:pt modelId="{1A5EE978-DE75-4A9B-9895-5BCDAF0F10EE}">
      <dgm:prSet phldrT="[Texto]" custT="1"/>
      <dgm:spPr/>
      <dgm:t>
        <a:bodyPr/>
        <a:lstStyle/>
        <a:p>
          <a:r>
            <a:rPr lang="pt-BR" sz="1800" b="1" i="0" dirty="0"/>
            <a:t>Monitoramento Contínuo</a:t>
          </a:r>
        </a:p>
      </dgm:t>
    </dgm:pt>
    <dgm:pt modelId="{6CD1F0F5-AC82-4D01-9D63-23CC790457F1}" type="parTrans" cxnId="{A575782A-2A8D-46A1-B02C-5D7CF1F8892F}">
      <dgm:prSet/>
      <dgm:spPr/>
      <dgm:t>
        <a:bodyPr/>
        <a:lstStyle/>
        <a:p>
          <a:endParaRPr lang="pt-BR"/>
        </a:p>
      </dgm:t>
    </dgm:pt>
    <dgm:pt modelId="{2A08EF88-7743-42B4-9918-5E4B97EAFD1F}" type="sibTrans" cxnId="{A575782A-2A8D-46A1-B02C-5D7CF1F8892F}">
      <dgm:prSet/>
      <dgm:spPr/>
      <dgm:t>
        <a:bodyPr/>
        <a:lstStyle/>
        <a:p>
          <a:endParaRPr lang="pt-BR"/>
        </a:p>
      </dgm:t>
    </dgm:pt>
    <dgm:pt modelId="{8816D61A-8286-46DA-A27E-6EA6949D21F6}">
      <dgm:prSet/>
      <dgm:spPr/>
      <dgm:t>
        <a:bodyPr/>
        <a:lstStyle/>
        <a:p>
          <a:endParaRPr lang="pt-BR"/>
        </a:p>
      </dgm:t>
    </dgm:pt>
    <dgm:pt modelId="{CF8AD000-45B7-44DA-8C97-AE6AE45889C2}" type="parTrans" cxnId="{714F2266-736C-4CF3-AD71-48D27FB6CB24}">
      <dgm:prSet/>
      <dgm:spPr/>
      <dgm:t>
        <a:bodyPr/>
        <a:lstStyle/>
        <a:p>
          <a:endParaRPr lang="pt-BR"/>
        </a:p>
      </dgm:t>
    </dgm:pt>
    <dgm:pt modelId="{1674A4C8-89C6-4EA3-81BA-DC22FBEFDB08}" type="sibTrans" cxnId="{714F2266-736C-4CF3-AD71-48D27FB6CB24}">
      <dgm:prSet/>
      <dgm:spPr/>
      <dgm:t>
        <a:bodyPr/>
        <a:lstStyle/>
        <a:p>
          <a:endParaRPr lang="pt-BR"/>
        </a:p>
      </dgm:t>
    </dgm:pt>
    <dgm:pt modelId="{3F86752A-87E4-4934-A685-BA74E239739A}">
      <dgm:prSet/>
      <dgm:spPr/>
      <dgm:t>
        <a:bodyPr/>
        <a:lstStyle/>
        <a:p>
          <a:endParaRPr lang="pt-BR"/>
        </a:p>
      </dgm:t>
    </dgm:pt>
    <dgm:pt modelId="{D68E5064-B7D2-45C4-9C7C-1EB22AEAFB06}" type="parTrans" cxnId="{EBFF601C-6267-4629-817F-BB3B56E3303F}">
      <dgm:prSet/>
      <dgm:spPr/>
      <dgm:t>
        <a:bodyPr/>
        <a:lstStyle/>
        <a:p>
          <a:endParaRPr lang="pt-BR"/>
        </a:p>
      </dgm:t>
    </dgm:pt>
    <dgm:pt modelId="{EAC96FCF-A31F-488F-A37D-BDC320323518}" type="sibTrans" cxnId="{EBFF601C-6267-4629-817F-BB3B56E3303F}">
      <dgm:prSet/>
      <dgm:spPr/>
      <dgm:t>
        <a:bodyPr/>
        <a:lstStyle/>
        <a:p>
          <a:endParaRPr lang="pt-BR"/>
        </a:p>
      </dgm:t>
    </dgm:pt>
    <dgm:pt modelId="{C58F91CC-CDBB-42D9-9DC5-A3058BF114B9}">
      <dgm:prSet/>
      <dgm:spPr/>
      <dgm:t>
        <a:bodyPr/>
        <a:lstStyle/>
        <a:p>
          <a:endParaRPr lang="pt-BR"/>
        </a:p>
      </dgm:t>
    </dgm:pt>
    <dgm:pt modelId="{8E58B3CB-28C3-4E8F-87C2-2BD360ACF7FF}" type="parTrans" cxnId="{713E53B1-7B17-4C50-A313-C5A128211509}">
      <dgm:prSet/>
      <dgm:spPr/>
      <dgm:t>
        <a:bodyPr/>
        <a:lstStyle/>
        <a:p>
          <a:endParaRPr lang="pt-BR"/>
        </a:p>
      </dgm:t>
    </dgm:pt>
    <dgm:pt modelId="{52F20215-E7C7-4866-BF6B-678CA5760AFB}" type="sibTrans" cxnId="{713E53B1-7B17-4C50-A313-C5A128211509}">
      <dgm:prSet/>
      <dgm:spPr/>
      <dgm:t>
        <a:bodyPr/>
        <a:lstStyle/>
        <a:p>
          <a:endParaRPr lang="pt-BR"/>
        </a:p>
      </dgm:t>
    </dgm:pt>
    <dgm:pt modelId="{EC233828-C1D9-4DFD-8E9B-F18332D9AA2D}">
      <dgm:prSet/>
      <dgm:spPr/>
      <dgm:t>
        <a:bodyPr/>
        <a:lstStyle/>
        <a:p>
          <a:endParaRPr lang="pt-BR"/>
        </a:p>
      </dgm:t>
    </dgm:pt>
    <dgm:pt modelId="{004093A7-4E6D-40A3-9E95-B4D29BB30282}" type="parTrans" cxnId="{4601A60C-4F64-42A9-8C10-6E1B9DECBC76}">
      <dgm:prSet/>
      <dgm:spPr/>
      <dgm:t>
        <a:bodyPr/>
        <a:lstStyle/>
        <a:p>
          <a:endParaRPr lang="pt-BR"/>
        </a:p>
      </dgm:t>
    </dgm:pt>
    <dgm:pt modelId="{E8AADD32-C172-42EA-AB3E-82479578D4CB}" type="sibTrans" cxnId="{4601A60C-4F64-42A9-8C10-6E1B9DECBC76}">
      <dgm:prSet/>
      <dgm:spPr/>
      <dgm:t>
        <a:bodyPr/>
        <a:lstStyle/>
        <a:p>
          <a:endParaRPr lang="pt-BR"/>
        </a:p>
      </dgm:t>
    </dgm:pt>
    <dgm:pt modelId="{4DB3FA7C-8727-4F3D-A3C8-31085869C97B}">
      <dgm:prSet/>
      <dgm:spPr/>
      <dgm:t>
        <a:bodyPr/>
        <a:lstStyle/>
        <a:p>
          <a:endParaRPr lang="pt-BR"/>
        </a:p>
      </dgm:t>
    </dgm:pt>
    <dgm:pt modelId="{49113687-E769-451C-9146-1B4AB6507AAE}" type="parTrans" cxnId="{7DC5EE2C-3C5A-4A8C-BB1F-3404147013D6}">
      <dgm:prSet/>
      <dgm:spPr/>
      <dgm:t>
        <a:bodyPr/>
        <a:lstStyle/>
        <a:p>
          <a:endParaRPr lang="pt-BR"/>
        </a:p>
      </dgm:t>
    </dgm:pt>
    <dgm:pt modelId="{D9FB272B-2D41-4D94-8F6A-0FDDBE661D77}" type="sibTrans" cxnId="{7DC5EE2C-3C5A-4A8C-BB1F-3404147013D6}">
      <dgm:prSet/>
      <dgm:spPr/>
      <dgm:t>
        <a:bodyPr/>
        <a:lstStyle/>
        <a:p>
          <a:endParaRPr lang="pt-BR"/>
        </a:p>
      </dgm:t>
    </dgm:pt>
    <dgm:pt modelId="{6218260A-1845-4414-8D4E-A8ED9E182A2D}">
      <dgm:prSet/>
      <dgm:spPr/>
      <dgm:t>
        <a:bodyPr/>
        <a:lstStyle/>
        <a:p>
          <a:endParaRPr lang="pt-BR"/>
        </a:p>
      </dgm:t>
    </dgm:pt>
    <dgm:pt modelId="{AB2B5D4B-07F1-4377-B0A1-E3B1C8C5D412}" type="parTrans" cxnId="{727F3A32-C47B-4898-A006-DDB929A4423C}">
      <dgm:prSet/>
      <dgm:spPr/>
      <dgm:t>
        <a:bodyPr/>
        <a:lstStyle/>
        <a:p>
          <a:endParaRPr lang="pt-BR"/>
        </a:p>
      </dgm:t>
    </dgm:pt>
    <dgm:pt modelId="{0AB79855-EDB6-492A-ACCF-11BFC7BB9C4D}" type="sibTrans" cxnId="{727F3A32-C47B-4898-A006-DDB929A4423C}">
      <dgm:prSet/>
      <dgm:spPr/>
      <dgm:t>
        <a:bodyPr/>
        <a:lstStyle/>
        <a:p>
          <a:endParaRPr lang="pt-BR"/>
        </a:p>
      </dgm:t>
    </dgm:pt>
    <dgm:pt modelId="{755F3549-1DAD-4E95-A0E5-9A5498976891}">
      <dgm:prSet phldrT="[Texto]" custT="1"/>
      <dgm:spPr/>
      <dgm:t>
        <a:bodyPr/>
        <a:lstStyle/>
        <a:p>
          <a:r>
            <a:rPr lang="pt-BR" sz="1800" b="1" i="0" dirty="0"/>
            <a:t>Instância responsável pelo Plano de Integridade</a:t>
          </a:r>
        </a:p>
      </dgm:t>
    </dgm:pt>
    <dgm:pt modelId="{811F4C83-331D-4114-8B08-4FE8026E9A88}" type="sibTrans" cxnId="{A2CFBC39-4629-401D-A959-27EF3B98BD5F}">
      <dgm:prSet/>
      <dgm:spPr/>
      <dgm:t>
        <a:bodyPr/>
        <a:lstStyle/>
        <a:p>
          <a:endParaRPr lang="pt-BR"/>
        </a:p>
      </dgm:t>
    </dgm:pt>
    <dgm:pt modelId="{5D6D8C83-B714-4AE4-BEDB-1FC4A1FC6DFF}" type="parTrans" cxnId="{A2CFBC39-4629-401D-A959-27EF3B98BD5F}">
      <dgm:prSet/>
      <dgm:spPr/>
      <dgm:t>
        <a:bodyPr/>
        <a:lstStyle/>
        <a:p>
          <a:endParaRPr lang="pt-BR"/>
        </a:p>
      </dgm:t>
    </dgm:pt>
    <dgm:pt modelId="{F1802A27-D0FD-485C-9201-4D52DB2BAE51}" type="pres">
      <dgm:prSet presAssocID="{0A3F0254-95F3-4ACE-A293-990788524A7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111BCC7-EC23-4172-B0EF-94590461B607}" type="pres">
      <dgm:prSet presAssocID="{9C8A181E-4A4D-4764-BAAD-6A4C9D30C5C3}" presName="centerShape" presStyleLbl="node0" presStyleIdx="0" presStyleCnt="1" custScaleX="179269" custScaleY="154292"/>
      <dgm:spPr/>
    </dgm:pt>
    <dgm:pt modelId="{8EF6BBCA-0EBB-4027-B94A-BC783E4AADD0}" type="pres">
      <dgm:prSet presAssocID="{638BD272-9D5F-478C-99C2-ACBEEF32E8BC}" presName="node" presStyleLbl="node1" presStyleIdx="0" presStyleCnt="4" custScaleX="193395" custRadScaleRad="103526" custRadScaleInc="7858">
        <dgm:presLayoutVars>
          <dgm:bulletEnabled val="1"/>
        </dgm:presLayoutVars>
      </dgm:prSet>
      <dgm:spPr/>
    </dgm:pt>
    <dgm:pt modelId="{15CDF420-8F4A-4382-8558-B3D615A9AB77}" type="pres">
      <dgm:prSet presAssocID="{638BD272-9D5F-478C-99C2-ACBEEF32E8BC}" presName="dummy" presStyleCnt="0"/>
      <dgm:spPr/>
    </dgm:pt>
    <dgm:pt modelId="{B4251FCC-6454-4360-8198-A700F0E8E635}" type="pres">
      <dgm:prSet presAssocID="{429EE0DF-9236-474E-8370-1473EF9D53F7}" presName="sibTrans" presStyleLbl="sibTrans2D1" presStyleIdx="0" presStyleCnt="4"/>
      <dgm:spPr/>
    </dgm:pt>
    <dgm:pt modelId="{48C8AB71-546F-432A-8820-110557F5EE40}" type="pres">
      <dgm:prSet presAssocID="{755F3549-1DAD-4E95-A0E5-9A5498976891}" presName="node" presStyleLbl="node1" presStyleIdx="1" presStyleCnt="4" custScaleX="172988" custScaleY="123649" custRadScaleRad="136574" custRadScaleInc="0">
        <dgm:presLayoutVars>
          <dgm:bulletEnabled val="1"/>
        </dgm:presLayoutVars>
      </dgm:prSet>
      <dgm:spPr/>
    </dgm:pt>
    <dgm:pt modelId="{10ABA0D8-69B1-4102-AEC8-D6BF617FB8B5}" type="pres">
      <dgm:prSet presAssocID="{755F3549-1DAD-4E95-A0E5-9A5498976891}" presName="dummy" presStyleCnt="0"/>
      <dgm:spPr/>
    </dgm:pt>
    <dgm:pt modelId="{64BDDC7C-9ED0-41EC-B703-58BFC19BD044}" type="pres">
      <dgm:prSet presAssocID="{811F4C83-331D-4114-8B08-4FE8026E9A88}" presName="sibTrans" presStyleLbl="sibTrans2D1" presStyleIdx="1" presStyleCnt="4"/>
      <dgm:spPr/>
    </dgm:pt>
    <dgm:pt modelId="{6F4CC7B6-9B46-4F77-A264-F33F65C9F7F6}" type="pres">
      <dgm:prSet presAssocID="{CC5599B1-05C5-495A-9635-C3662A489AB8}" presName="node" presStyleLbl="node1" presStyleIdx="2" presStyleCnt="4" custScaleX="187286" custRadScaleRad="102092" custRadScaleInc="2110">
        <dgm:presLayoutVars>
          <dgm:bulletEnabled val="1"/>
        </dgm:presLayoutVars>
      </dgm:prSet>
      <dgm:spPr/>
    </dgm:pt>
    <dgm:pt modelId="{272496BD-201E-434A-986A-946F858B2641}" type="pres">
      <dgm:prSet presAssocID="{CC5599B1-05C5-495A-9635-C3662A489AB8}" presName="dummy" presStyleCnt="0"/>
      <dgm:spPr/>
    </dgm:pt>
    <dgm:pt modelId="{606035C8-53AF-49BF-BEA9-7D318CAEB9AC}" type="pres">
      <dgm:prSet presAssocID="{B4DAB67A-6BA0-4E4E-9591-B73000F3A7CC}" presName="sibTrans" presStyleLbl="sibTrans2D1" presStyleIdx="2" presStyleCnt="4"/>
      <dgm:spPr/>
    </dgm:pt>
    <dgm:pt modelId="{DD535E24-8A6A-4128-A6FC-E442CDEFE8D3}" type="pres">
      <dgm:prSet presAssocID="{1A5EE978-DE75-4A9B-9895-5BCDAF0F10EE}" presName="node" presStyleLbl="node1" presStyleIdx="3" presStyleCnt="4" custScaleX="166610" custScaleY="123649" custRadScaleRad="132623" custRadScaleInc="1859">
        <dgm:presLayoutVars>
          <dgm:bulletEnabled val="1"/>
        </dgm:presLayoutVars>
      </dgm:prSet>
      <dgm:spPr/>
    </dgm:pt>
    <dgm:pt modelId="{F8BAEEA1-7713-4ACB-9379-925E357A402E}" type="pres">
      <dgm:prSet presAssocID="{1A5EE978-DE75-4A9B-9895-5BCDAF0F10EE}" presName="dummy" presStyleCnt="0"/>
      <dgm:spPr/>
    </dgm:pt>
    <dgm:pt modelId="{BC3F0C3F-C9E2-416E-8D10-A3B16CA773AD}" type="pres">
      <dgm:prSet presAssocID="{2A08EF88-7743-42B4-9918-5E4B97EAFD1F}" presName="sibTrans" presStyleLbl="sibTrans2D1" presStyleIdx="3" presStyleCnt="4" custLinFactNeighborX="-1626" custLinFactNeighborY="528"/>
      <dgm:spPr/>
    </dgm:pt>
  </dgm:ptLst>
  <dgm:cxnLst>
    <dgm:cxn modelId="{4601A60C-4F64-42A9-8C10-6E1B9DECBC76}" srcId="{0A3F0254-95F3-4ACE-A293-990788524A79}" destId="{EC233828-C1D9-4DFD-8E9B-F18332D9AA2D}" srcOrd="4" destOrd="0" parTransId="{004093A7-4E6D-40A3-9E95-B4D29BB30282}" sibTransId="{E8AADD32-C172-42EA-AB3E-82479578D4CB}"/>
    <dgm:cxn modelId="{EBFF601C-6267-4629-817F-BB3B56E3303F}" srcId="{0A3F0254-95F3-4ACE-A293-990788524A79}" destId="{3F86752A-87E4-4934-A685-BA74E239739A}" srcOrd="2" destOrd="0" parTransId="{D68E5064-B7D2-45C4-9C7C-1EB22AEAFB06}" sibTransId="{EAC96FCF-A31F-488F-A37D-BDC320323518}"/>
    <dgm:cxn modelId="{A575782A-2A8D-46A1-B02C-5D7CF1F8892F}" srcId="{9C8A181E-4A4D-4764-BAAD-6A4C9D30C5C3}" destId="{1A5EE978-DE75-4A9B-9895-5BCDAF0F10EE}" srcOrd="3" destOrd="0" parTransId="{6CD1F0F5-AC82-4D01-9D63-23CC790457F1}" sibTransId="{2A08EF88-7743-42B4-9918-5E4B97EAFD1F}"/>
    <dgm:cxn modelId="{7DC5EE2C-3C5A-4A8C-BB1F-3404147013D6}" srcId="{0A3F0254-95F3-4ACE-A293-990788524A79}" destId="{4DB3FA7C-8727-4F3D-A3C8-31085869C97B}" srcOrd="5" destOrd="0" parTransId="{49113687-E769-451C-9146-1B4AB6507AAE}" sibTransId="{D9FB272B-2D41-4D94-8F6A-0FDDBE661D77}"/>
    <dgm:cxn modelId="{C4AA232D-3C1F-4F70-AD02-608822DA8DF3}" type="presOf" srcId="{755F3549-1DAD-4E95-A0E5-9A5498976891}" destId="{48C8AB71-546F-432A-8820-110557F5EE40}" srcOrd="0" destOrd="0" presId="urn:microsoft.com/office/officeart/2005/8/layout/radial6"/>
    <dgm:cxn modelId="{38F9BD31-B38C-4210-9202-5EF9BF8161B3}" type="presOf" srcId="{638BD272-9D5F-478C-99C2-ACBEEF32E8BC}" destId="{8EF6BBCA-0EBB-4027-B94A-BC783E4AADD0}" srcOrd="0" destOrd="0" presId="urn:microsoft.com/office/officeart/2005/8/layout/radial6"/>
    <dgm:cxn modelId="{727F3A32-C47B-4898-A006-DDB929A4423C}" srcId="{0A3F0254-95F3-4ACE-A293-990788524A79}" destId="{6218260A-1845-4414-8D4E-A8ED9E182A2D}" srcOrd="6" destOrd="0" parTransId="{AB2B5D4B-07F1-4377-B0A1-E3B1C8C5D412}" sibTransId="{0AB79855-EDB6-492A-ACCF-11BFC7BB9C4D}"/>
    <dgm:cxn modelId="{C478F733-FFCF-4A47-9794-BC782410958D}" srcId="{9C8A181E-4A4D-4764-BAAD-6A4C9D30C5C3}" destId="{CC5599B1-05C5-495A-9635-C3662A489AB8}" srcOrd="2" destOrd="0" parTransId="{9CDE3E34-8934-446A-9C15-77D9CC06E6BB}" sibTransId="{B4DAB67A-6BA0-4E4E-9591-B73000F3A7CC}"/>
    <dgm:cxn modelId="{A2CFBC39-4629-401D-A959-27EF3B98BD5F}" srcId="{9C8A181E-4A4D-4764-BAAD-6A4C9D30C5C3}" destId="{755F3549-1DAD-4E95-A0E5-9A5498976891}" srcOrd="1" destOrd="0" parTransId="{5D6D8C83-B714-4AE4-BEDB-1FC4A1FC6DFF}" sibTransId="{811F4C83-331D-4114-8B08-4FE8026E9A88}"/>
    <dgm:cxn modelId="{D58D8D5C-5BDC-4111-A676-FB68BCA0BF1C}" type="presOf" srcId="{429EE0DF-9236-474E-8370-1473EF9D53F7}" destId="{B4251FCC-6454-4360-8198-A700F0E8E635}" srcOrd="0" destOrd="0" presId="urn:microsoft.com/office/officeart/2005/8/layout/radial6"/>
    <dgm:cxn modelId="{714F2266-736C-4CF3-AD71-48D27FB6CB24}" srcId="{0A3F0254-95F3-4ACE-A293-990788524A79}" destId="{8816D61A-8286-46DA-A27E-6EA6949D21F6}" srcOrd="1" destOrd="0" parTransId="{CF8AD000-45B7-44DA-8C97-AE6AE45889C2}" sibTransId="{1674A4C8-89C6-4EA3-81BA-DC22FBEFDB08}"/>
    <dgm:cxn modelId="{DC7B0079-035F-42AA-A4C6-5D9E6322F2DE}" type="presOf" srcId="{B4DAB67A-6BA0-4E4E-9591-B73000F3A7CC}" destId="{606035C8-53AF-49BF-BEA9-7D318CAEB9AC}" srcOrd="0" destOrd="0" presId="urn:microsoft.com/office/officeart/2005/8/layout/radial6"/>
    <dgm:cxn modelId="{7A8D7B79-A045-466C-9C96-F606C1FFE812}" type="presOf" srcId="{811F4C83-331D-4114-8B08-4FE8026E9A88}" destId="{64BDDC7C-9ED0-41EC-B703-58BFC19BD044}" srcOrd="0" destOrd="0" presId="urn:microsoft.com/office/officeart/2005/8/layout/radial6"/>
    <dgm:cxn modelId="{1AEFA57F-70CA-4D05-8895-AE1E78C8423A}" type="presOf" srcId="{1A5EE978-DE75-4A9B-9895-5BCDAF0F10EE}" destId="{DD535E24-8A6A-4128-A6FC-E442CDEFE8D3}" srcOrd="0" destOrd="0" presId="urn:microsoft.com/office/officeart/2005/8/layout/radial6"/>
    <dgm:cxn modelId="{20EE8F8D-9910-475B-A0F8-AC5DA3768512}" type="presOf" srcId="{CC5599B1-05C5-495A-9635-C3662A489AB8}" destId="{6F4CC7B6-9B46-4F77-A264-F33F65C9F7F6}" srcOrd="0" destOrd="0" presId="urn:microsoft.com/office/officeart/2005/8/layout/radial6"/>
    <dgm:cxn modelId="{8093A59D-6BB3-415B-B2A7-A85E694C587C}" type="presOf" srcId="{2A08EF88-7743-42B4-9918-5E4B97EAFD1F}" destId="{BC3F0C3F-C9E2-416E-8D10-A3B16CA773AD}" srcOrd="0" destOrd="0" presId="urn:microsoft.com/office/officeart/2005/8/layout/radial6"/>
    <dgm:cxn modelId="{713E53B1-7B17-4C50-A313-C5A128211509}" srcId="{0A3F0254-95F3-4ACE-A293-990788524A79}" destId="{C58F91CC-CDBB-42D9-9DC5-A3058BF114B9}" srcOrd="3" destOrd="0" parTransId="{8E58B3CB-28C3-4E8F-87C2-2BD360ACF7FF}" sibTransId="{52F20215-E7C7-4866-BF6B-678CA5760AFB}"/>
    <dgm:cxn modelId="{7C0D2ED3-37A5-45CD-A8E0-4ED57B162E98}" type="presOf" srcId="{9C8A181E-4A4D-4764-BAAD-6A4C9D30C5C3}" destId="{7111BCC7-EC23-4172-B0EF-94590461B607}" srcOrd="0" destOrd="0" presId="urn:microsoft.com/office/officeart/2005/8/layout/radial6"/>
    <dgm:cxn modelId="{8364BED5-2611-4D6D-BFBB-39C43AC784F4}" srcId="{9C8A181E-4A4D-4764-BAAD-6A4C9D30C5C3}" destId="{638BD272-9D5F-478C-99C2-ACBEEF32E8BC}" srcOrd="0" destOrd="0" parTransId="{31CECFF7-E835-460D-A861-EEAF6140DA69}" sibTransId="{429EE0DF-9236-474E-8370-1473EF9D53F7}"/>
    <dgm:cxn modelId="{BFC389EE-7BA2-4642-89CF-E212DB5EDE95}" type="presOf" srcId="{0A3F0254-95F3-4ACE-A293-990788524A79}" destId="{F1802A27-D0FD-485C-9201-4D52DB2BAE51}" srcOrd="0" destOrd="0" presId="urn:microsoft.com/office/officeart/2005/8/layout/radial6"/>
    <dgm:cxn modelId="{CEFBA0F5-00A3-43C0-A6B4-A2CEFE46302A}" srcId="{0A3F0254-95F3-4ACE-A293-990788524A79}" destId="{9C8A181E-4A4D-4764-BAAD-6A4C9D30C5C3}" srcOrd="0" destOrd="0" parTransId="{81002A1E-BE91-4030-BCD9-95ED57E11D47}" sibTransId="{BBAE3404-9E6A-442E-AA26-3D3E5D2F06EB}"/>
    <dgm:cxn modelId="{6C26AF04-F9F8-48F6-BC07-063479236AAB}" type="presParOf" srcId="{F1802A27-D0FD-485C-9201-4D52DB2BAE51}" destId="{7111BCC7-EC23-4172-B0EF-94590461B607}" srcOrd="0" destOrd="0" presId="urn:microsoft.com/office/officeart/2005/8/layout/radial6"/>
    <dgm:cxn modelId="{4D93257A-5D2A-4607-AC56-BD53B21E5B6D}" type="presParOf" srcId="{F1802A27-D0FD-485C-9201-4D52DB2BAE51}" destId="{8EF6BBCA-0EBB-4027-B94A-BC783E4AADD0}" srcOrd="1" destOrd="0" presId="urn:microsoft.com/office/officeart/2005/8/layout/radial6"/>
    <dgm:cxn modelId="{EABDBA62-FC3C-4F99-880D-0A550BB0A631}" type="presParOf" srcId="{F1802A27-D0FD-485C-9201-4D52DB2BAE51}" destId="{15CDF420-8F4A-4382-8558-B3D615A9AB77}" srcOrd="2" destOrd="0" presId="urn:microsoft.com/office/officeart/2005/8/layout/radial6"/>
    <dgm:cxn modelId="{BE8306E7-CF0B-4163-B8CD-A525F7DC00D8}" type="presParOf" srcId="{F1802A27-D0FD-485C-9201-4D52DB2BAE51}" destId="{B4251FCC-6454-4360-8198-A700F0E8E635}" srcOrd="3" destOrd="0" presId="urn:microsoft.com/office/officeart/2005/8/layout/radial6"/>
    <dgm:cxn modelId="{27CC3393-34D9-467B-B52A-9CB97E828A94}" type="presParOf" srcId="{F1802A27-D0FD-485C-9201-4D52DB2BAE51}" destId="{48C8AB71-546F-432A-8820-110557F5EE40}" srcOrd="4" destOrd="0" presId="urn:microsoft.com/office/officeart/2005/8/layout/radial6"/>
    <dgm:cxn modelId="{F1066049-71B8-4925-98B5-A74324D7D896}" type="presParOf" srcId="{F1802A27-D0FD-485C-9201-4D52DB2BAE51}" destId="{10ABA0D8-69B1-4102-AEC8-D6BF617FB8B5}" srcOrd="5" destOrd="0" presId="urn:microsoft.com/office/officeart/2005/8/layout/radial6"/>
    <dgm:cxn modelId="{289AC1D6-C927-40E8-AFA6-4268E25556A8}" type="presParOf" srcId="{F1802A27-D0FD-485C-9201-4D52DB2BAE51}" destId="{64BDDC7C-9ED0-41EC-B703-58BFC19BD044}" srcOrd="6" destOrd="0" presId="urn:microsoft.com/office/officeart/2005/8/layout/radial6"/>
    <dgm:cxn modelId="{5F483340-D639-4E34-8B98-A4EDC365834B}" type="presParOf" srcId="{F1802A27-D0FD-485C-9201-4D52DB2BAE51}" destId="{6F4CC7B6-9B46-4F77-A264-F33F65C9F7F6}" srcOrd="7" destOrd="0" presId="urn:microsoft.com/office/officeart/2005/8/layout/radial6"/>
    <dgm:cxn modelId="{51193298-7B06-4755-B0C6-6FE959BF47B7}" type="presParOf" srcId="{F1802A27-D0FD-485C-9201-4D52DB2BAE51}" destId="{272496BD-201E-434A-986A-946F858B2641}" srcOrd="8" destOrd="0" presId="urn:microsoft.com/office/officeart/2005/8/layout/radial6"/>
    <dgm:cxn modelId="{A1975743-7981-4BFE-AB0A-8320F3F3218F}" type="presParOf" srcId="{F1802A27-D0FD-485C-9201-4D52DB2BAE51}" destId="{606035C8-53AF-49BF-BEA9-7D318CAEB9AC}" srcOrd="9" destOrd="0" presId="urn:microsoft.com/office/officeart/2005/8/layout/radial6"/>
    <dgm:cxn modelId="{3FA156CD-52CD-45A6-80AB-CBB771100969}" type="presParOf" srcId="{F1802A27-D0FD-485C-9201-4D52DB2BAE51}" destId="{DD535E24-8A6A-4128-A6FC-E442CDEFE8D3}" srcOrd="10" destOrd="0" presId="urn:microsoft.com/office/officeart/2005/8/layout/radial6"/>
    <dgm:cxn modelId="{4084233F-3E76-423B-B095-AB5A0677DF56}" type="presParOf" srcId="{F1802A27-D0FD-485C-9201-4D52DB2BAE51}" destId="{F8BAEEA1-7713-4ACB-9379-925E357A402E}" srcOrd="11" destOrd="0" presId="urn:microsoft.com/office/officeart/2005/8/layout/radial6"/>
    <dgm:cxn modelId="{6685F2A6-1540-49F3-BA2E-8D527954C443}" type="presParOf" srcId="{F1802A27-D0FD-485C-9201-4D52DB2BAE51}" destId="{BC3F0C3F-C9E2-416E-8D10-A3B16CA773A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7C23FE-C980-4056-9ED7-20A2F10E3434}" type="doc">
      <dgm:prSet loTypeId="urn:microsoft.com/office/officeart/2005/8/layout/hList1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69842AEC-70C1-4C9B-A842-CE1FBFF2671A}">
      <dgm:prSet phldrT="[Texto]" custT="1"/>
      <dgm:spPr>
        <a:xfrm>
          <a:off x="2542" y="79706"/>
          <a:ext cx="2479212" cy="621931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sz="2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Esfera Penal</a:t>
          </a:r>
        </a:p>
      </dgm:t>
    </dgm:pt>
    <dgm:pt modelId="{E3D60EAB-86D9-4791-9078-7224CC4E36AD}" type="parTrans" cxnId="{2A7E7581-B5F5-4D9D-8E94-7AD719B1731E}">
      <dgm:prSet/>
      <dgm:spPr/>
      <dgm:t>
        <a:bodyPr/>
        <a:lstStyle/>
        <a:p>
          <a:endParaRPr lang="pt-BR"/>
        </a:p>
      </dgm:t>
    </dgm:pt>
    <dgm:pt modelId="{649370DA-AC9F-4DBC-B00B-2F2CA59328C2}" type="sibTrans" cxnId="{2A7E7581-B5F5-4D9D-8E94-7AD719B1731E}">
      <dgm:prSet/>
      <dgm:spPr/>
      <dgm:t>
        <a:bodyPr/>
        <a:lstStyle/>
        <a:p>
          <a:endParaRPr lang="pt-BR"/>
        </a:p>
      </dgm:t>
    </dgm:pt>
    <dgm:pt modelId="{494644E8-B412-4856-97E0-0A876B354E8A}">
      <dgm:prSet phldrT="[Texto]" custT="1"/>
      <dgm:spPr>
        <a:xfrm>
          <a:off x="2542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20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Código Penal (art. 312 a 337-D)</a:t>
          </a:r>
          <a:endParaRPr lang="pt-BR" sz="20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48A72573-9374-44D1-A196-6EAE2E692CCD}" type="parTrans" cxnId="{F2166277-160E-4A4F-AE34-5610D0FBA499}">
      <dgm:prSet/>
      <dgm:spPr/>
      <dgm:t>
        <a:bodyPr/>
        <a:lstStyle/>
        <a:p>
          <a:endParaRPr lang="pt-BR"/>
        </a:p>
      </dgm:t>
    </dgm:pt>
    <dgm:pt modelId="{34CACAB4-4B93-45B8-9B50-2D44CF35A5FD}" type="sibTrans" cxnId="{F2166277-160E-4A4F-AE34-5610D0FBA499}">
      <dgm:prSet/>
      <dgm:spPr/>
      <dgm:t>
        <a:bodyPr/>
        <a:lstStyle/>
        <a:p>
          <a:endParaRPr lang="pt-BR"/>
        </a:p>
      </dgm:t>
    </dgm:pt>
    <dgm:pt modelId="{C211B795-8A49-48A7-81C2-8048B4357EF7}">
      <dgm:prSet phldrT="[Texto]" custT="1"/>
      <dgm:spPr>
        <a:xfrm>
          <a:off x="2542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20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8.666/93 (</a:t>
          </a:r>
          <a:r>
            <a:rPr lang="pt-BR" altLang="pt-BR" sz="2000" b="1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arts</a:t>
          </a:r>
          <a:r>
            <a:rPr lang="pt-BR" altLang="pt-BR" sz="20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. 89 a 99)</a:t>
          </a:r>
          <a:endParaRPr lang="pt-BR" sz="20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3A40EDDA-CA22-40EC-A439-F97F2DD4D3A3}" type="parTrans" cxnId="{AC6C6F88-1695-4C35-BBEF-987E481251CE}">
      <dgm:prSet/>
      <dgm:spPr/>
      <dgm:t>
        <a:bodyPr/>
        <a:lstStyle/>
        <a:p>
          <a:endParaRPr lang="pt-BR"/>
        </a:p>
      </dgm:t>
    </dgm:pt>
    <dgm:pt modelId="{8BD949AF-BA33-4226-84E3-7C8F3EDE035F}" type="sibTrans" cxnId="{AC6C6F88-1695-4C35-BBEF-987E481251CE}">
      <dgm:prSet/>
      <dgm:spPr/>
      <dgm:t>
        <a:bodyPr/>
        <a:lstStyle/>
        <a:p>
          <a:endParaRPr lang="pt-BR"/>
        </a:p>
      </dgm:t>
    </dgm:pt>
    <dgm:pt modelId="{5A396A11-31C4-4B2E-8A28-AFB0A9F9D122}">
      <dgm:prSet phldrT="[Texto]" custT="1"/>
      <dgm:spPr>
        <a:xfrm>
          <a:off x="2828845" y="79706"/>
          <a:ext cx="2479212" cy="621931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sz="2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Esfera Cível</a:t>
          </a:r>
        </a:p>
      </dgm:t>
    </dgm:pt>
    <dgm:pt modelId="{9ABCED89-6522-4A38-9A04-DEB2E832BC01}" type="parTrans" cxnId="{526A7C91-6D19-4A47-8950-15955F85E751}">
      <dgm:prSet/>
      <dgm:spPr/>
      <dgm:t>
        <a:bodyPr/>
        <a:lstStyle/>
        <a:p>
          <a:endParaRPr lang="pt-BR"/>
        </a:p>
      </dgm:t>
    </dgm:pt>
    <dgm:pt modelId="{DACE9D38-36F4-4544-9386-C6FE45DAA2D6}" type="sibTrans" cxnId="{526A7C91-6D19-4A47-8950-15955F85E751}">
      <dgm:prSet/>
      <dgm:spPr/>
      <dgm:t>
        <a:bodyPr/>
        <a:lstStyle/>
        <a:p>
          <a:endParaRPr lang="pt-BR"/>
        </a:p>
      </dgm:t>
    </dgm:pt>
    <dgm:pt modelId="{D6D00EE3-32FF-4538-822E-AB3E9760DC5E}">
      <dgm:prSet phldrT="[Texto]" custT="1"/>
      <dgm:spPr>
        <a:xfrm>
          <a:off x="2828845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16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4.717/65 (ação popular)</a:t>
          </a:r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4BA1A925-312F-46DF-B4A0-2533D2D4BEBA}" type="parTrans" cxnId="{5C6DA330-814E-41A5-9F12-168E3FA1ACEF}">
      <dgm:prSet/>
      <dgm:spPr/>
      <dgm:t>
        <a:bodyPr/>
        <a:lstStyle/>
        <a:p>
          <a:endParaRPr lang="pt-BR"/>
        </a:p>
      </dgm:t>
    </dgm:pt>
    <dgm:pt modelId="{B18EE96E-4056-4696-8461-9EBF69596CD7}" type="sibTrans" cxnId="{5C6DA330-814E-41A5-9F12-168E3FA1ACEF}">
      <dgm:prSet/>
      <dgm:spPr/>
      <dgm:t>
        <a:bodyPr/>
        <a:lstStyle/>
        <a:p>
          <a:endParaRPr lang="pt-BR"/>
        </a:p>
      </dgm:t>
    </dgm:pt>
    <dgm:pt modelId="{5E687158-EF64-4632-8DC5-BFFB13414A88}">
      <dgm:prSet phldrT="[Texto]" custT="1"/>
      <dgm:spPr>
        <a:xfrm>
          <a:off x="2828845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16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8.429/92 (improbidade adm.)</a:t>
          </a:r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08F10867-E3A6-46E8-BB9E-54CE9791DE00}" type="parTrans" cxnId="{4673E2AE-284E-491D-80EE-6008D53E01F8}">
      <dgm:prSet/>
      <dgm:spPr/>
      <dgm:t>
        <a:bodyPr/>
        <a:lstStyle/>
        <a:p>
          <a:endParaRPr lang="pt-BR"/>
        </a:p>
      </dgm:t>
    </dgm:pt>
    <dgm:pt modelId="{AA45B5ED-A592-4AE5-B120-F59BAFF84B11}" type="sibTrans" cxnId="{4673E2AE-284E-491D-80EE-6008D53E01F8}">
      <dgm:prSet/>
      <dgm:spPr/>
      <dgm:t>
        <a:bodyPr/>
        <a:lstStyle/>
        <a:p>
          <a:endParaRPr lang="pt-BR"/>
        </a:p>
      </dgm:t>
    </dgm:pt>
    <dgm:pt modelId="{4EA4A40B-EC4C-405E-9E49-3E6E076E5347}">
      <dgm:prSet phldrT="[Texto]" custT="1"/>
      <dgm:spPr>
        <a:xfrm>
          <a:off x="5655148" y="79706"/>
          <a:ext cx="2479212" cy="621931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sz="2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Esfera Administrativa</a:t>
          </a:r>
        </a:p>
      </dgm:t>
    </dgm:pt>
    <dgm:pt modelId="{1165CF4F-9FED-4FA5-AD52-C8FB6C18B52B}" type="parTrans" cxnId="{C95292F4-A4BF-4A77-B887-34B5821EEB94}">
      <dgm:prSet/>
      <dgm:spPr/>
      <dgm:t>
        <a:bodyPr/>
        <a:lstStyle/>
        <a:p>
          <a:endParaRPr lang="pt-BR"/>
        </a:p>
      </dgm:t>
    </dgm:pt>
    <dgm:pt modelId="{54CC8D1A-CE30-4D3B-9B8C-7489C9FD2ABF}" type="sibTrans" cxnId="{C95292F4-A4BF-4A77-B887-34B5821EEB94}">
      <dgm:prSet/>
      <dgm:spPr/>
      <dgm:t>
        <a:bodyPr/>
        <a:lstStyle/>
        <a:p>
          <a:endParaRPr lang="pt-BR"/>
        </a:p>
      </dgm:t>
    </dgm:pt>
    <dgm:pt modelId="{199C35DB-9E76-4432-8D76-77482C2BFE92}">
      <dgm:prSet phldrT="[Texto]" custT="1"/>
      <dgm:spPr>
        <a:xfrm>
          <a:off x="5655148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16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8.666/93 (licitações)</a:t>
          </a:r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B85B0537-3BBB-4949-A65E-601C3C92322A}" type="parTrans" cxnId="{62D0F8B9-BFB8-4654-830C-28BCBF2B1AA3}">
      <dgm:prSet/>
      <dgm:spPr/>
      <dgm:t>
        <a:bodyPr/>
        <a:lstStyle/>
        <a:p>
          <a:endParaRPr lang="pt-BR"/>
        </a:p>
      </dgm:t>
    </dgm:pt>
    <dgm:pt modelId="{275041A5-9EAF-4575-A015-5F74303E5DE1}" type="sibTrans" cxnId="{62D0F8B9-BFB8-4654-830C-28BCBF2B1AA3}">
      <dgm:prSet/>
      <dgm:spPr/>
      <dgm:t>
        <a:bodyPr/>
        <a:lstStyle/>
        <a:p>
          <a:endParaRPr lang="pt-BR"/>
        </a:p>
      </dgm:t>
    </dgm:pt>
    <dgm:pt modelId="{A37312DB-DFC2-4B22-9870-9E103D430CC0}">
      <dgm:prSet phldrT="[Texto]" custT="1"/>
      <dgm:spPr>
        <a:xfrm>
          <a:off x="5655148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16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10.520/2002 (Lei do pregão)</a:t>
          </a:r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1BCA704A-B4D2-4158-95D0-0654623DA6DB}" type="parTrans" cxnId="{FC4927C5-1F17-41AE-8210-3C424DCEC640}">
      <dgm:prSet/>
      <dgm:spPr/>
      <dgm:t>
        <a:bodyPr/>
        <a:lstStyle/>
        <a:p>
          <a:endParaRPr lang="pt-BR"/>
        </a:p>
      </dgm:t>
    </dgm:pt>
    <dgm:pt modelId="{CC4A60E9-1EEE-4FC1-BC1F-65787E8DB875}" type="sibTrans" cxnId="{FC4927C5-1F17-41AE-8210-3C424DCEC640}">
      <dgm:prSet/>
      <dgm:spPr/>
      <dgm:t>
        <a:bodyPr/>
        <a:lstStyle/>
        <a:p>
          <a:endParaRPr lang="pt-BR"/>
        </a:p>
      </dgm:t>
    </dgm:pt>
    <dgm:pt modelId="{2A3AB86B-BCE4-40BC-874D-6FE0B4510208}">
      <dgm:prSet phldrT="[Texto]" custT="1"/>
      <dgm:spPr>
        <a:xfrm>
          <a:off x="2542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20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A712DF91-D5AC-48A0-81B2-D9012BCFAE82}" type="parTrans" cxnId="{92788173-A2F5-4B46-8DCD-72A265A76BF8}">
      <dgm:prSet/>
      <dgm:spPr/>
      <dgm:t>
        <a:bodyPr/>
        <a:lstStyle/>
        <a:p>
          <a:endParaRPr lang="pt-BR"/>
        </a:p>
      </dgm:t>
    </dgm:pt>
    <dgm:pt modelId="{56584E25-E3E8-43E8-8CB9-580FE1C5022E}" type="sibTrans" cxnId="{92788173-A2F5-4B46-8DCD-72A265A76BF8}">
      <dgm:prSet/>
      <dgm:spPr/>
      <dgm:t>
        <a:bodyPr/>
        <a:lstStyle/>
        <a:p>
          <a:endParaRPr lang="pt-BR"/>
        </a:p>
      </dgm:t>
    </dgm:pt>
    <dgm:pt modelId="{22941C7D-6321-441A-BF0B-8AB6082BD6EC}">
      <dgm:prSet phldrT="[Texto]" custT="1"/>
      <dgm:spPr>
        <a:xfrm>
          <a:off x="2542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20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9.613/98 (lavagem de $)</a:t>
          </a:r>
          <a:endParaRPr lang="pt-BR" sz="20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8F0E8E3B-3204-4425-8896-624F11D4D146}" type="parTrans" cxnId="{D6C4CAC8-1A95-4267-8660-75CF9C169A60}">
      <dgm:prSet/>
      <dgm:spPr/>
      <dgm:t>
        <a:bodyPr/>
        <a:lstStyle/>
        <a:p>
          <a:endParaRPr lang="pt-BR"/>
        </a:p>
      </dgm:t>
    </dgm:pt>
    <dgm:pt modelId="{956B7BB1-7AEF-4EEF-86AD-5C7BE181370A}" type="sibTrans" cxnId="{D6C4CAC8-1A95-4267-8660-75CF9C169A60}">
      <dgm:prSet/>
      <dgm:spPr/>
      <dgm:t>
        <a:bodyPr/>
        <a:lstStyle/>
        <a:p>
          <a:endParaRPr lang="pt-BR"/>
        </a:p>
      </dgm:t>
    </dgm:pt>
    <dgm:pt modelId="{D463E2F4-FB9D-4F1E-9060-821B437672E0}">
      <dgm:prSet phldrT="[Texto]" custT="1"/>
      <dgm:spPr>
        <a:xfrm>
          <a:off x="2542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20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001BD049-D8D3-4751-9351-188F513B6A66}" type="parTrans" cxnId="{8F13ED55-D31A-4388-9D91-A0B076ED0297}">
      <dgm:prSet/>
      <dgm:spPr/>
      <dgm:t>
        <a:bodyPr/>
        <a:lstStyle/>
        <a:p>
          <a:endParaRPr lang="pt-BR"/>
        </a:p>
      </dgm:t>
    </dgm:pt>
    <dgm:pt modelId="{DA935085-B9E8-49FE-845B-22E9FF0F91C0}" type="sibTrans" cxnId="{8F13ED55-D31A-4388-9D91-A0B076ED0297}">
      <dgm:prSet/>
      <dgm:spPr/>
      <dgm:t>
        <a:bodyPr/>
        <a:lstStyle/>
        <a:p>
          <a:endParaRPr lang="pt-BR"/>
        </a:p>
      </dgm:t>
    </dgm:pt>
    <dgm:pt modelId="{DB26933F-A9CD-445E-B507-01485981A823}">
      <dgm:prSet phldrT="[Texto]" custT="1"/>
      <dgm:spPr>
        <a:xfrm>
          <a:off x="2542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20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12.850/2013 (crime organizado)</a:t>
          </a:r>
          <a:endParaRPr lang="pt-BR" sz="20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C104D509-02DD-412A-9F4F-95771BC07271}" type="parTrans" cxnId="{29766BCA-CE1D-4484-9FB1-FF066FD3A4D4}">
      <dgm:prSet/>
      <dgm:spPr/>
      <dgm:t>
        <a:bodyPr/>
        <a:lstStyle/>
        <a:p>
          <a:endParaRPr lang="pt-BR"/>
        </a:p>
      </dgm:t>
    </dgm:pt>
    <dgm:pt modelId="{368E84B1-2C85-43AD-A91F-8C23671DD37B}" type="sibTrans" cxnId="{29766BCA-CE1D-4484-9FB1-FF066FD3A4D4}">
      <dgm:prSet/>
      <dgm:spPr/>
      <dgm:t>
        <a:bodyPr/>
        <a:lstStyle/>
        <a:p>
          <a:endParaRPr lang="pt-BR"/>
        </a:p>
      </dgm:t>
    </dgm:pt>
    <dgm:pt modelId="{2B509573-6847-4EBF-B805-B8C06F58911B}">
      <dgm:prSet phldrT="[Texto]" custT="1"/>
      <dgm:spPr>
        <a:xfrm>
          <a:off x="2542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20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7D4D17FA-6509-48B0-B42F-04EBAF55F6DD}" type="parTrans" cxnId="{F6309C8C-EA29-44CC-A219-925B63E3EF9B}">
      <dgm:prSet/>
      <dgm:spPr/>
      <dgm:t>
        <a:bodyPr/>
        <a:lstStyle/>
        <a:p>
          <a:endParaRPr lang="pt-BR"/>
        </a:p>
      </dgm:t>
    </dgm:pt>
    <dgm:pt modelId="{9FA94631-CD31-4AA0-B79B-37B13C417A2D}" type="sibTrans" cxnId="{F6309C8C-EA29-44CC-A219-925B63E3EF9B}">
      <dgm:prSet/>
      <dgm:spPr/>
      <dgm:t>
        <a:bodyPr/>
        <a:lstStyle/>
        <a:p>
          <a:endParaRPr lang="pt-BR"/>
        </a:p>
      </dgm:t>
    </dgm:pt>
    <dgm:pt modelId="{A876691B-142F-49D1-9F2F-24CF15585C27}">
      <dgm:prSet phldrT="[Texto]" custT="1"/>
      <dgm:spPr>
        <a:xfrm>
          <a:off x="2828845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7B1E7611-FD98-449A-B19E-F70249EB73F6}" type="parTrans" cxnId="{E809E133-5129-47B8-B9F9-DE617F4AA1A5}">
      <dgm:prSet/>
      <dgm:spPr/>
      <dgm:t>
        <a:bodyPr/>
        <a:lstStyle/>
        <a:p>
          <a:endParaRPr lang="pt-BR"/>
        </a:p>
      </dgm:t>
    </dgm:pt>
    <dgm:pt modelId="{9E5E0F94-2889-4673-A1FB-7DD7B64E2E23}" type="sibTrans" cxnId="{E809E133-5129-47B8-B9F9-DE617F4AA1A5}">
      <dgm:prSet/>
      <dgm:spPr/>
      <dgm:t>
        <a:bodyPr/>
        <a:lstStyle/>
        <a:p>
          <a:endParaRPr lang="pt-BR"/>
        </a:p>
      </dgm:t>
    </dgm:pt>
    <dgm:pt modelId="{7B135927-F124-4621-88DD-0F7D540E7E56}">
      <dgm:prSet phldrT="[Texto]" custT="1"/>
      <dgm:spPr>
        <a:xfrm>
          <a:off x="2828845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16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12.846/2013 (objeto do curso)</a:t>
          </a:r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D6E97752-E5CF-4201-A28C-B96F6E0BA6E0}" type="parTrans" cxnId="{16412240-C84D-43BC-AE64-FB2F70488F4D}">
      <dgm:prSet/>
      <dgm:spPr/>
      <dgm:t>
        <a:bodyPr/>
        <a:lstStyle/>
        <a:p>
          <a:endParaRPr lang="pt-BR"/>
        </a:p>
      </dgm:t>
    </dgm:pt>
    <dgm:pt modelId="{29208F43-2DE6-4F8D-BA52-4199A2C03F48}" type="sibTrans" cxnId="{16412240-C84D-43BC-AE64-FB2F70488F4D}">
      <dgm:prSet/>
      <dgm:spPr/>
      <dgm:t>
        <a:bodyPr/>
        <a:lstStyle/>
        <a:p>
          <a:endParaRPr lang="pt-BR"/>
        </a:p>
      </dgm:t>
    </dgm:pt>
    <dgm:pt modelId="{E3003F6A-E8B7-43D0-B0C5-AD23046F7171}">
      <dgm:prSet phldrT="[Texto]" custT="1"/>
      <dgm:spPr>
        <a:xfrm>
          <a:off x="2828845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555CF7C8-3FF4-456D-A09C-473DA65B7AFF}" type="parTrans" cxnId="{FB6BDE3A-30F6-4BD3-A219-279CB9001F2F}">
      <dgm:prSet/>
      <dgm:spPr/>
      <dgm:t>
        <a:bodyPr/>
        <a:lstStyle/>
        <a:p>
          <a:endParaRPr lang="pt-BR"/>
        </a:p>
      </dgm:t>
    </dgm:pt>
    <dgm:pt modelId="{0F4CC228-175B-4D98-BC42-05C5A8985019}" type="sibTrans" cxnId="{FB6BDE3A-30F6-4BD3-A219-279CB9001F2F}">
      <dgm:prSet/>
      <dgm:spPr/>
      <dgm:t>
        <a:bodyPr/>
        <a:lstStyle/>
        <a:p>
          <a:endParaRPr lang="pt-BR"/>
        </a:p>
      </dgm:t>
    </dgm:pt>
    <dgm:pt modelId="{E16EC128-DAD1-4DDA-8BC4-9CC7B99CB6F8}">
      <dgm:prSet phldrT="[Texto]" custT="1"/>
      <dgm:spPr>
        <a:xfrm>
          <a:off x="5655148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16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12.462/2011 (Lei do RDC)</a:t>
          </a:r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52304D07-D559-4434-B538-072A97EF9CB7}" type="parTrans" cxnId="{E056EF02-F1B3-4BD6-85FE-F895F133DC2C}">
      <dgm:prSet/>
      <dgm:spPr/>
      <dgm:t>
        <a:bodyPr/>
        <a:lstStyle/>
        <a:p>
          <a:endParaRPr lang="pt-BR"/>
        </a:p>
      </dgm:t>
    </dgm:pt>
    <dgm:pt modelId="{A02BC884-C095-4711-9B23-E02761DF6D48}" type="sibTrans" cxnId="{E056EF02-F1B3-4BD6-85FE-F895F133DC2C}">
      <dgm:prSet/>
      <dgm:spPr/>
      <dgm:t>
        <a:bodyPr/>
        <a:lstStyle/>
        <a:p>
          <a:endParaRPr lang="pt-BR"/>
        </a:p>
      </dgm:t>
    </dgm:pt>
    <dgm:pt modelId="{B488095E-E78B-4461-A81B-AF846B25480F}">
      <dgm:prSet phldrT="[Texto]" custT="1"/>
      <dgm:spPr>
        <a:xfrm>
          <a:off x="5655148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B2D7533B-4D5E-46D4-A4AE-3750531A92DC}" type="parTrans" cxnId="{B4585641-6FAC-466F-B662-D9913F881378}">
      <dgm:prSet/>
      <dgm:spPr/>
      <dgm:t>
        <a:bodyPr/>
        <a:lstStyle/>
        <a:p>
          <a:endParaRPr lang="pt-BR"/>
        </a:p>
      </dgm:t>
    </dgm:pt>
    <dgm:pt modelId="{D1A70693-C903-4050-97C9-F05F2B4CF5DD}" type="sibTrans" cxnId="{B4585641-6FAC-466F-B662-D9913F881378}">
      <dgm:prSet/>
      <dgm:spPr/>
      <dgm:t>
        <a:bodyPr/>
        <a:lstStyle/>
        <a:p>
          <a:endParaRPr lang="pt-BR"/>
        </a:p>
      </dgm:t>
    </dgm:pt>
    <dgm:pt modelId="{6348D067-C122-4A7E-ACA8-6B9BE09812C2}">
      <dgm:prSet phldrT="[Texto]" custT="1"/>
      <dgm:spPr>
        <a:xfrm>
          <a:off x="5655148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altLang="pt-BR" sz="16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12.846/2013 (objeto do curso)</a:t>
          </a:r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53194ACE-C770-4326-AA77-D4934821D5B6}" type="parTrans" cxnId="{0FF3EBDD-3A05-4A96-BBCA-3B81DF54419F}">
      <dgm:prSet/>
      <dgm:spPr/>
      <dgm:t>
        <a:bodyPr/>
        <a:lstStyle/>
        <a:p>
          <a:endParaRPr lang="pt-BR"/>
        </a:p>
      </dgm:t>
    </dgm:pt>
    <dgm:pt modelId="{1EC3057F-984E-4B8E-9C39-DFB8C1E34F31}" type="sibTrans" cxnId="{0FF3EBDD-3A05-4A96-BBCA-3B81DF54419F}">
      <dgm:prSet/>
      <dgm:spPr/>
      <dgm:t>
        <a:bodyPr/>
        <a:lstStyle/>
        <a:p>
          <a:endParaRPr lang="pt-BR"/>
        </a:p>
      </dgm:t>
    </dgm:pt>
    <dgm:pt modelId="{2886F8F5-EEAE-472B-B86E-F3D015499D3B}">
      <dgm:prSet phldrT="[Texto]" custT="1"/>
      <dgm:spPr>
        <a:xfrm>
          <a:off x="5655148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1F48BD75-759C-49C9-88BD-A749781ED597}" type="parTrans" cxnId="{E9A187C6-CC75-4719-A6EC-41F94A195753}">
      <dgm:prSet/>
      <dgm:spPr/>
      <dgm:t>
        <a:bodyPr/>
        <a:lstStyle/>
        <a:p>
          <a:endParaRPr lang="pt-BR"/>
        </a:p>
      </dgm:t>
    </dgm:pt>
    <dgm:pt modelId="{67696566-B289-4741-BC94-9E82DC8F8A88}" type="sibTrans" cxnId="{E9A187C6-CC75-4719-A6EC-41F94A195753}">
      <dgm:prSet/>
      <dgm:spPr/>
      <dgm:t>
        <a:bodyPr/>
        <a:lstStyle/>
        <a:p>
          <a:endParaRPr lang="pt-BR"/>
        </a:p>
      </dgm:t>
    </dgm:pt>
    <dgm:pt modelId="{62D637FC-E7C5-4263-821C-B03C0B3EDA22}">
      <dgm:prSet phldrT="[Texto]" custT="1"/>
      <dgm:spPr>
        <a:xfrm>
          <a:off x="2828845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sz="16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12.813/2013 (Conflito de interesses)</a:t>
          </a:r>
        </a:p>
      </dgm:t>
    </dgm:pt>
    <dgm:pt modelId="{E4641DDC-5926-4EFF-9B75-1193E743EAD2}" type="parTrans" cxnId="{8E5D83DC-1B78-4A59-B476-07ACC6767A42}">
      <dgm:prSet/>
      <dgm:spPr/>
      <dgm:t>
        <a:bodyPr/>
        <a:lstStyle/>
        <a:p>
          <a:endParaRPr lang="pt-BR"/>
        </a:p>
      </dgm:t>
    </dgm:pt>
    <dgm:pt modelId="{7D6DC6F2-1BAD-4FA5-B058-C20187A39B28}" type="sibTrans" cxnId="{8E5D83DC-1B78-4A59-B476-07ACC6767A42}">
      <dgm:prSet/>
      <dgm:spPr/>
      <dgm:t>
        <a:bodyPr/>
        <a:lstStyle/>
        <a:p>
          <a:endParaRPr lang="pt-BR"/>
        </a:p>
      </dgm:t>
    </dgm:pt>
    <dgm:pt modelId="{7E8AD8F1-68E7-457A-8DFA-2EF0D52B833A}">
      <dgm:prSet phldrT="[Texto]" custT="1"/>
      <dgm:spPr>
        <a:xfrm>
          <a:off x="2828845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CEB1A32F-C0F3-4ECE-B006-06908DF5B76A}" type="parTrans" cxnId="{56D57ACC-FACF-4A3B-899A-ECF50E081017}">
      <dgm:prSet/>
      <dgm:spPr/>
      <dgm:t>
        <a:bodyPr/>
        <a:lstStyle/>
        <a:p>
          <a:endParaRPr lang="pt-BR"/>
        </a:p>
      </dgm:t>
    </dgm:pt>
    <dgm:pt modelId="{6AFCF21F-C5D6-4094-A126-DE0880001496}" type="sibTrans" cxnId="{56D57ACC-FACF-4A3B-899A-ECF50E081017}">
      <dgm:prSet/>
      <dgm:spPr/>
      <dgm:t>
        <a:bodyPr/>
        <a:lstStyle/>
        <a:p>
          <a:endParaRPr lang="pt-BR"/>
        </a:p>
      </dgm:t>
    </dgm:pt>
    <dgm:pt modelId="{8E144FFF-36D7-4D57-B842-AB0D4202BE3D}">
      <dgm:prSet phldrT="[Texto]" custT="1"/>
      <dgm:spPr>
        <a:xfrm>
          <a:off x="5655148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7F67196E-484C-4FBB-96CE-FCD7C3FAEAEC}" type="parTrans" cxnId="{B09C4DB7-0883-479E-B2FE-E4B7BB471A50}">
      <dgm:prSet/>
      <dgm:spPr/>
      <dgm:t>
        <a:bodyPr/>
        <a:lstStyle/>
        <a:p>
          <a:endParaRPr lang="pt-BR"/>
        </a:p>
      </dgm:t>
    </dgm:pt>
    <dgm:pt modelId="{F28875DE-65C7-47F6-AE72-1C413B443775}" type="sibTrans" cxnId="{B09C4DB7-0883-479E-B2FE-E4B7BB471A50}">
      <dgm:prSet/>
      <dgm:spPr/>
      <dgm:t>
        <a:bodyPr/>
        <a:lstStyle/>
        <a:p>
          <a:endParaRPr lang="pt-BR"/>
        </a:p>
      </dgm:t>
    </dgm:pt>
    <dgm:pt modelId="{A1330BDD-FEB5-4835-911D-296AA89D5A1C}">
      <dgm:prSet phldrT="[Texto]" custT="1"/>
      <dgm:spPr>
        <a:xfrm>
          <a:off x="2828845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sz="16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12.527/2011 (LAI)</a:t>
          </a:r>
        </a:p>
      </dgm:t>
    </dgm:pt>
    <dgm:pt modelId="{609EF484-B76A-4832-B2A0-A2AA6505E7DF}" type="parTrans" cxnId="{E07F6477-E91D-4D47-A84C-DF8B5E4549D8}">
      <dgm:prSet/>
      <dgm:spPr/>
      <dgm:t>
        <a:bodyPr/>
        <a:lstStyle/>
        <a:p>
          <a:endParaRPr lang="pt-BR"/>
        </a:p>
      </dgm:t>
    </dgm:pt>
    <dgm:pt modelId="{79F522B4-263B-441C-9C54-4EF8BE79B068}" type="sibTrans" cxnId="{E07F6477-E91D-4D47-A84C-DF8B5E4549D8}">
      <dgm:prSet/>
      <dgm:spPr/>
      <dgm:t>
        <a:bodyPr/>
        <a:lstStyle/>
        <a:p>
          <a:endParaRPr lang="pt-BR"/>
        </a:p>
      </dgm:t>
    </dgm:pt>
    <dgm:pt modelId="{6025A708-EF1F-43C2-B169-969F57AECA45}">
      <dgm:prSet phldrT="[Texto]" custT="1"/>
      <dgm:spPr>
        <a:xfrm>
          <a:off x="2828845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E17B4746-550A-4D18-8FF8-CCF81894C4A3}" type="parTrans" cxnId="{0A7833A8-5775-481C-849D-94888E6606EF}">
      <dgm:prSet/>
      <dgm:spPr/>
      <dgm:t>
        <a:bodyPr/>
        <a:lstStyle/>
        <a:p>
          <a:endParaRPr lang="pt-BR"/>
        </a:p>
      </dgm:t>
    </dgm:pt>
    <dgm:pt modelId="{61B02488-FEBD-47F2-A178-FCC6568DF519}" type="sibTrans" cxnId="{0A7833A8-5775-481C-849D-94888E6606EF}">
      <dgm:prSet/>
      <dgm:spPr/>
      <dgm:t>
        <a:bodyPr/>
        <a:lstStyle/>
        <a:p>
          <a:endParaRPr lang="pt-BR"/>
        </a:p>
      </dgm:t>
    </dgm:pt>
    <dgm:pt modelId="{93E61BDB-6974-44D4-A1BD-D271618A7C73}">
      <dgm:prSet phldrT="[Texto]" custT="1"/>
      <dgm:spPr>
        <a:xfrm>
          <a:off x="5655148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sz="1600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8.112/90 (servidores federais)</a:t>
          </a:r>
        </a:p>
      </dgm:t>
    </dgm:pt>
    <dgm:pt modelId="{6D2A199A-7EBD-4D35-ABF6-05E2CB95266C}" type="parTrans" cxnId="{0EF371F0-879B-496B-97B5-42F02AE50408}">
      <dgm:prSet/>
      <dgm:spPr/>
      <dgm:t>
        <a:bodyPr/>
        <a:lstStyle/>
        <a:p>
          <a:endParaRPr lang="pt-BR"/>
        </a:p>
      </dgm:t>
    </dgm:pt>
    <dgm:pt modelId="{A3B9F6B7-7729-4778-8D2E-C936A7DE0502}" type="sibTrans" cxnId="{0EF371F0-879B-496B-97B5-42F02AE50408}">
      <dgm:prSet/>
      <dgm:spPr/>
      <dgm:t>
        <a:bodyPr/>
        <a:lstStyle/>
        <a:p>
          <a:endParaRPr lang="pt-BR"/>
        </a:p>
      </dgm:t>
    </dgm:pt>
    <dgm:pt modelId="{E6A4B155-7B87-4957-A4BF-668AB4A6178F}">
      <dgm:prSet phldrT="[Texto]" custT="1"/>
      <dgm:spPr>
        <a:xfrm>
          <a:off x="5655148" y="701637"/>
          <a:ext cx="2479212" cy="3755159"/>
        </a:xfr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pt-BR" sz="1600" b="1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8D182816-317E-485A-B6DA-08364C358BBD}" type="parTrans" cxnId="{D1BA677D-0EBE-48BD-86E5-D5E82D4289CA}">
      <dgm:prSet/>
      <dgm:spPr/>
      <dgm:t>
        <a:bodyPr/>
        <a:lstStyle/>
        <a:p>
          <a:endParaRPr lang="pt-BR"/>
        </a:p>
      </dgm:t>
    </dgm:pt>
    <dgm:pt modelId="{7A27A005-2517-4861-BFE1-55D105F0D732}" type="sibTrans" cxnId="{D1BA677D-0EBE-48BD-86E5-D5E82D4289CA}">
      <dgm:prSet/>
      <dgm:spPr/>
      <dgm:t>
        <a:bodyPr/>
        <a:lstStyle/>
        <a:p>
          <a:endParaRPr lang="pt-BR"/>
        </a:p>
      </dgm:t>
    </dgm:pt>
    <dgm:pt modelId="{1761706E-7915-4E6A-AAEE-4E8D355F50A1}" type="pres">
      <dgm:prSet presAssocID="{4B7C23FE-C980-4056-9ED7-20A2F10E3434}" presName="Name0" presStyleCnt="0">
        <dgm:presLayoutVars>
          <dgm:dir/>
          <dgm:animLvl val="lvl"/>
          <dgm:resizeHandles val="exact"/>
        </dgm:presLayoutVars>
      </dgm:prSet>
      <dgm:spPr/>
    </dgm:pt>
    <dgm:pt modelId="{9169BDA7-3124-447E-8571-F5415447FEF8}" type="pres">
      <dgm:prSet presAssocID="{69842AEC-70C1-4C9B-A842-CE1FBFF2671A}" presName="composite" presStyleCnt="0"/>
      <dgm:spPr/>
    </dgm:pt>
    <dgm:pt modelId="{E6DE5298-2DC4-4B95-8C24-D192A0EB9C02}" type="pres">
      <dgm:prSet presAssocID="{69842AEC-70C1-4C9B-A842-CE1FBFF2671A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638507F9-00F9-4C1C-8738-007307AA3582}" type="pres">
      <dgm:prSet presAssocID="{69842AEC-70C1-4C9B-A842-CE1FBFF2671A}" presName="desTx" presStyleLbl="alignAccFollowNode1" presStyleIdx="0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DC6A74F3-0BCD-4C4C-843E-104BAC0B700C}" type="pres">
      <dgm:prSet presAssocID="{649370DA-AC9F-4DBC-B00B-2F2CA59328C2}" presName="space" presStyleCnt="0"/>
      <dgm:spPr/>
    </dgm:pt>
    <dgm:pt modelId="{4312F9E2-FB7C-4680-B732-665FA4BCD54A}" type="pres">
      <dgm:prSet presAssocID="{5A396A11-31C4-4B2E-8A28-AFB0A9F9D122}" presName="composite" presStyleCnt="0"/>
      <dgm:spPr/>
    </dgm:pt>
    <dgm:pt modelId="{131D9CBC-4E7E-49BB-8E0A-A72DC7677A2B}" type="pres">
      <dgm:prSet presAssocID="{5A396A11-31C4-4B2E-8A28-AFB0A9F9D122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22598C0D-36C4-41A8-A5B3-3A29E0757C05}" type="pres">
      <dgm:prSet presAssocID="{5A396A11-31C4-4B2E-8A28-AFB0A9F9D122}" presName="desTx" presStyleLbl="alignAccFollowNode1" presStyleIdx="1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19D9E1F4-7C41-49EA-AE2A-17DC2712D438}" type="pres">
      <dgm:prSet presAssocID="{DACE9D38-36F4-4544-9386-C6FE45DAA2D6}" presName="space" presStyleCnt="0"/>
      <dgm:spPr/>
    </dgm:pt>
    <dgm:pt modelId="{10BF4C8E-070D-4776-A862-78BF2378A368}" type="pres">
      <dgm:prSet presAssocID="{4EA4A40B-EC4C-405E-9E49-3E6E076E5347}" presName="composite" presStyleCnt="0"/>
      <dgm:spPr/>
    </dgm:pt>
    <dgm:pt modelId="{201F4DCF-5DB6-439F-B190-5AC245F1E444}" type="pres">
      <dgm:prSet presAssocID="{4EA4A40B-EC4C-405E-9E49-3E6E076E5347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15136D30-F0A2-462C-B8B0-58A72226C0E0}" type="pres">
      <dgm:prSet presAssocID="{4EA4A40B-EC4C-405E-9E49-3E6E076E5347}" presName="desTx" presStyleLbl="alignAccFollowNode1" presStyleIdx="2" presStyleCnt="3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E056EF02-F1B3-4BD6-85FE-F895F133DC2C}" srcId="{4EA4A40B-EC4C-405E-9E49-3E6E076E5347}" destId="{E16EC128-DAD1-4DDA-8BC4-9CC7B99CB6F8}" srcOrd="6" destOrd="0" parTransId="{52304D07-D559-4434-B538-072A97EF9CB7}" sibTransId="{A02BC884-C095-4711-9B23-E02761DF6D48}"/>
    <dgm:cxn modelId="{9D3CB708-489A-4451-AE41-304BE67A3EC1}" type="presOf" srcId="{2A3AB86B-BCE4-40BC-874D-6FE0B4510208}" destId="{638507F9-00F9-4C1C-8738-007307AA3582}" srcOrd="0" destOrd="1" presId="urn:microsoft.com/office/officeart/2005/8/layout/hList1"/>
    <dgm:cxn modelId="{99AC7B0F-BE05-4D79-A119-30D91EF56A94}" type="presOf" srcId="{E6A4B155-7B87-4957-A4BF-668AB4A6178F}" destId="{15136D30-F0A2-462C-B8B0-58A72226C0E0}" srcOrd="0" destOrd="1" presId="urn:microsoft.com/office/officeart/2005/8/layout/hList1"/>
    <dgm:cxn modelId="{086AD818-F325-4EF2-9E20-6360E3C76F5C}" type="presOf" srcId="{8E144FFF-36D7-4D57-B842-AB0D4202BE3D}" destId="{15136D30-F0A2-462C-B8B0-58A72226C0E0}" srcOrd="0" destOrd="3" presId="urn:microsoft.com/office/officeart/2005/8/layout/hList1"/>
    <dgm:cxn modelId="{3942FC18-2255-494C-9254-F53C2FAD57EB}" type="presOf" srcId="{4EA4A40B-EC4C-405E-9E49-3E6E076E5347}" destId="{201F4DCF-5DB6-439F-B190-5AC245F1E444}" srcOrd="0" destOrd="0" presId="urn:microsoft.com/office/officeart/2005/8/layout/hList1"/>
    <dgm:cxn modelId="{C63CAA1E-9B65-45C1-9960-F51F120108CE}" type="presOf" srcId="{7B135927-F124-4621-88DD-0F7D540E7E56}" destId="{22598C0D-36C4-41A8-A5B3-3A29E0757C05}" srcOrd="0" destOrd="8" presId="urn:microsoft.com/office/officeart/2005/8/layout/hList1"/>
    <dgm:cxn modelId="{E3E50A26-AB65-4149-B8F1-D559CAF374AD}" type="presOf" srcId="{2B509573-6847-4EBF-B805-B8C06F58911B}" destId="{638507F9-00F9-4C1C-8738-007307AA3582}" srcOrd="0" destOrd="5" presId="urn:microsoft.com/office/officeart/2005/8/layout/hList1"/>
    <dgm:cxn modelId="{2E844B29-6AE6-4C3A-98EC-69B23AB2313C}" type="presOf" srcId="{93E61BDB-6974-44D4-A1BD-D271618A7C73}" destId="{15136D30-F0A2-462C-B8B0-58A72226C0E0}" srcOrd="0" destOrd="0" presId="urn:microsoft.com/office/officeart/2005/8/layout/hList1"/>
    <dgm:cxn modelId="{5C6DA330-814E-41A5-9F12-168E3FA1ACEF}" srcId="{5A396A11-31C4-4B2E-8A28-AFB0A9F9D122}" destId="{D6D00EE3-32FF-4538-822E-AB3E9760DC5E}" srcOrd="0" destOrd="0" parTransId="{4BA1A925-312F-46DF-B4A0-2533D2D4BEBA}" sibTransId="{B18EE96E-4056-4696-8461-9EBF69596CD7}"/>
    <dgm:cxn modelId="{E809E133-5129-47B8-B9F9-DE617F4AA1A5}" srcId="{5A396A11-31C4-4B2E-8A28-AFB0A9F9D122}" destId="{A876691B-142F-49D1-9F2F-24CF15585C27}" srcOrd="1" destOrd="0" parTransId="{7B1E7611-FD98-449A-B19E-F70249EB73F6}" sibTransId="{9E5E0F94-2889-4673-A1FB-7DD7B64E2E23}"/>
    <dgm:cxn modelId="{FB6BDE3A-30F6-4BD3-A219-279CB9001F2F}" srcId="{5A396A11-31C4-4B2E-8A28-AFB0A9F9D122}" destId="{E3003F6A-E8B7-43D0-B0C5-AD23046F7171}" srcOrd="7" destOrd="0" parTransId="{555CF7C8-3FF4-456D-A09C-473DA65B7AFF}" sibTransId="{0F4CC228-175B-4D98-BC42-05C5A8985019}"/>
    <dgm:cxn modelId="{16412240-C84D-43BC-AE64-FB2F70488F4D}" srcId="{5A396A11-31C4-4B2E-8A28-AFB0A9F9D122}" destId="{7B135927-F124-4621-88DD-0F7D540E7E56}" srcOrd="8" destOrd="0" parTransId="{D6E97752-E5CF-4201-A28C-B96F6E0BA6E0}" sibTransId="{29208F43-2DE6-4F8D-BA52-4199A2C03F48}"/>
    <dgm:cxn modelId="{B4585641-6FAC-466F-B662-D9913F881378}" srcId="{4EA4A40B-EC4C-405E-9E49-3E6E076E5347}" destId="{B488095E-E78B-4461-A81B-AF846B25480F}" srcOrd="5" destOrd="0" parTransId="{B2D7533B-4D5E-46D4-A4AE-3750531A92DC}" sibTransId="{D1A70693-C903-4050-97C9-F05F2B4CF5DD}"/>
    <dgm:cxn modelId="{21754844-B1D0-428D-B7C8-30E72CEC1378}" type="presOf" srcId="{69842AEC-70C1-4C9B-A842-CE1FBFF2671A}" destId="{E6DE5298-2DC4-4B95-8C24-D192A0EB9C02}" srcOrd="0" destOrd="0" presId="urn:microsoft.com/office/officeart/2005/8/layout/hList1"/>
    <dgm:cxn modelId="{F9A0FF71-9182-4F3B-B864-B4F5F0A6045A}" type="presOf" srcId="{B488095E-E78B-4461-A81B-AF846B25480F}" destId="{15136D30-F0A2-462C-B8B0-58A72226C0E0}" srcOrd="0" destOrd="5" presId="urn:microsoft.com/office/officeart/2005/8/layout/hList1"/>
    <dgm:cxn modelId="{D9B57B53-9689-4A4C-BF05-859326529FC6}" type="presOf" srcId="{D6D00EE3-32FF-4538-822E-AB3E9760DC5E}" destId="{22598C0D-36C4-41A8-A5B3-3A29E0757C05}" srcOrd="0" destOrd="0" presId="urn:microsoft.com/office/officeart/2005/8/layout/hList1"/>
    <dgm:cxn modelId="{92788173-A2F5-4B46-8DCD-72A265A76BF8}" srcId="{69842AEC-70C1-4C9B-A842-CE1FBFF2671A}" destId="{2A3AB86B-BCE4-40BC-874D-6FE0B4510208}" srcOrd="1" destOrd="0" parTransId="{A712DF91-D5AC-48A0-81B2-D9012BCFAE82}" sibTransId="{56584E25-E3E8-43E8-8CB9-580FE1C5022E}"/>
    <dgm:cxn modelId="{A068DB55-2658-4F1F-956F-9B6E4FC624E4}" type="presOf" srcId="{C211B795-8A49-48A7-81C2-8048B4357EF7}" destId="{638507F9-00F9-4C1C-8738-007307AA3582}" srcOrd="0" destOrd="2" presId="urn:microsoft.com/office/officeart/2005/8/layout/hList1"/>
    <dgm:cxn modelId="{8F13ED55-D31A-4388-9D91-A0B076ED0297}" srcId="{69842AEC-70C1-4C9B-A842-CE1FBFF2671A}" destId="{D463E2F4-FB9D-4F1E-9060-821B437672E0}" srcOrd="3" destOrd="0" parTransId="{001BD049-D8D3-4751-9351-188F513B6A66}" sibTransId="{DA935085-B9E8-49FE-845B-22E9FF0F91C0}"/>
    <dgm:cxn modelId="{F2166277-160E-4A4F-AE34-5610D0FBA499}" srcId="{69842AEC-70C1-4C9B-A842-CE1FBFF2671A}" destId="{494644E8-B412-4856-97E0-0A876B354E8A}" srcOrd="0" destOrd="0" parTransId="{48A72573-9374-44D1-A196-6EAE2E692CCD}" sibTransId="{34CACAB4-4B93-45B8-9B50-2D44CF35A5FD}"/>
    <dgm:cxn modelId="{E07F6477-E91D-4D47-A84C-DF8B5E4549D8}" srcId="{5A396A11-31C4-4B2E-8A28-AFB0A9F9D122}" destId="{A1330BDD-FEB5-4835-911D-296AA89D5A1C}" srcOrd="4" destOrd="0" parTransId="{609EF484-B76A-4832-B2A0-A2AA6505E7DF}" sibTransId="{79F522B4-263B-441C-9C54-4EF8BE79B068}"/>
    <dgm:cxn modelId="{F06F2859-A12F-49EE-BC21-92669974B5FD}" type="presOf" srcId="{494644E8-B412-4856-97E0-0A876B354E8A}" destId="{638507F9-00F9-4C1C-8738-007307AA3582}" srcOrd="0" destOrd="0" presId="urn:microsoft.com/office/officeart/2005/8/layout/hList1"/>
    <dgm:cxn modelId="{D1BA677D-0EBE-48BD-86E5-D5E82D4289CA}" srcId="{4EA4A40B-EC4C-405E-9E49-3E6E076E5347}" destId="{E6A4B155-7B87-4957-A4BF-668AB4A6178F}" srcOrd="1" destOrd="0" parTransId="{8D182816-317E-485A-B6DA-08364C358BBD}" sibTransId="{7A27A005-2517-4861-BFE1-55D105F0D732}"/>
    <dgm:cxn modelId="{2A7E7581-B5F5-4D9D-8E94-7AD719B1731E}" srcId="{4B7C23FE-C980-4056-9ED7-20A2F10E3434}" destId="{69842AEC-70C1-4C9B-A842-CE1FBFF2671A}" srcOrd="0" destOrd="0" parTransId="{E3D60EAB-86D9-4791-9078-7224CC4E36AD}" sibTransId="{649370DA-AC9F-4DBC-B00B-2F2CA59328C2}"/>
    <dgm:cxn modelId="{744CF481-5C5A-4042-ABB9-B3FEC92CDC26}" type="presOf" srcId="{7E8AD8F1-68E7-457A-8DFA-2EF0D52B833A}" destId="{22598C0D-36C4-41A8-A5B3-3A29E0757C05}" srcOrd="0" destOrd="5" presId="urn:microsoft.com/office/officeart/2005/8/layout/hList1"/>
    <dgm:cxn modelId="{363A9983-9CAC-4D9B-AB7F-21A0EC2E7202}" type="presOf" srcId="{A876691B-142F-49D1-9F2F-24CF15585C27}" destId="{22598C0D-36C4-41A8-A5B3-3A29E0757C05}" srcOrd="0" destOrd="1" presId="urn:microsoft.com/office/officeart/2005/8/layout/hList1"/>
    <dgm:cxn modelId="{AC6C6F88-1695-4C35-BBEF-987E481251CE}" srcId="{69842AEC-70C1-4C9B-A842-CE1FBFF2671A}" destId="{C211B795-8A49-48A7-81C2-8048B4357EF7}" srcOrd="2" destOrd="0" parTransId="{3A40EDDA-CA22-40EC-A439-F97F2DD4D3A3}" sibTransId="{8BD949AF-BA33-4226-84E3-7C8F3EDE035F}"/>
    <dgm:cxn modelId="{ED06DC8B-F87E-42B0-9C94-7CD691649BCE}" type="presOf" srcId="{A37312DB-DFC2-4B22-9870-9E103D430CC0}" destId="{15136D30-F0A2-462C-B8B0-58A72226C0E0}" srcOrd="0" destOrd="4" presId="urn:microsoft.com/office/officeart/2005/8/layout/hList1"/>
    <dgm:cxn modelId="{F6309C8C-EA29-44CC-A219-925B63E3EF9B}" srcId="{69842AEC-70C1-4C9B-A842-CE1FBFF2671A}" destId="{2B509573-6847-4EBF-B805-B8C06F58911B}" srcOrd="5" destOrd="0" parTransId="{7D4D17FA-6509-48B0-B42F-04EBAF55F6DD}" sibTransId="{9FA94631-CD31-4AA0-B79B-37B13C417A2D}"/>
    <dgm:cxn modelId="{526A7C91-6D19-4A47-8950-15955F85E751}" srcId="{4B7C23FE-C980-4056-9ED7-20A2F10E3434}" destId="{5A396A11-31C4-4B2E-8A28-AFB0A9F9D122}" srcOrd="1" destOrd="0" parTransId="{9ABCED89-6522-4A38-9A04-DEB2E832BC01}" sibTransId="{DACE9D38-36F4-4544-9386-C6FE45DAA2D6}"/>
    <dgm:cxn modelId="{97682697-944F-4E31-AE7E-33988ABB2199}" type="presOf" srcId="{4B7C23FE-C980-4056-9ED7-20A2F10E3434}" destId="{1761706E-7915-4E6A-AAEE-4E8D355F50A1}" srcOrd="0" destOrd="0" presId="urn:microsoft.com/office/officeart/2005/8/layout/hList1"/>
    <dgm:cxn modelId="{3EB5CEA0-1070-4818-B194-702C517DB22E}" type="presOf" srcId="{2886F8F5-EEAE-472B-B86E-F3D015499D3B}" destId="{15136D30-F0A2-462C-B8B0-58A72226C0E0}" srcOrd="0" destOrd="7" presId="urn:microsoft.com/office/officeart/2005/8/layout/hList1"/>
    <dgm:cxn modelId="{D911F9A5-32EC-4E20-B26C-9895E4DD7072}" type="presOf" srcId="{A1330BDD-FEB5-4835-911D-296AA89D5A1C}" destId="{22598C0D-36C4-41A8-A5B3-3A29E0757C05}" srcOrd="0" destOrd="4" presId="urn:microsoft.com/office/officeart/2005/8/layout/hList1"/>
    <dgm:cxn modelId="{0A7833A8-5775-481C-849D-94888E6606EF}" srcId="{5A396A11-31C4-4B2E-8A28-AFB0A9F9D122}" destId="{6025A708-EF1F-43C2-B169-969F57AECA45}" srcOrd="3" destOrd="0" parTransId="{E17B4746-550A-4D18-8FF8-CCF81894C4A3}" sibTransId="{61B02488-FEBD-47F2-A178-FCC6568DF519}"/>
    <dgm:cxn modelId="{4673E2AE-284E-491D-80EE-6008D53E01F8}" srcId="{5A396A11-31C4-4B2E-8A28-AFB0A9F9D122}" destId="{5E687158-EF64-4632-8DC5-BFFB13414A88}" srcOrd="2" destOrd="0" parTransId="{08F10867-E3A6-46E8-BB9E-54CE9791DE00}" sibTransId="{AA45B5ED-A592-4AE5-B120-F59BAFF84B11}"/>
    <dgm:cxn modelId="{7A8A7AB0-CF9D-4F68-8A1C-58BA54935E6E}" type="presOf" srcId="{DB26933F-A9CD-445E-B507-01485981A823}" destId="{638507F9-00F9-4C1C-8738-007307AA3582}" srcOrd="0" destOrd="6" presId="urn:microsoft.com/office/officeart/2005/8/layout/hList1"/>
    <dgm:cxn modelId="{D148A4B4-5D4E-4DFF-8E4B-4C00B895E8DF}" type="presOf" srcId="{22941C7D-6321-441A-BF0B-8AB6082BD6EC}" destId="{638507F9-00F9-4C1C-8738-007307AA3582}" srcOrd="0" destOrd="4" presId="urn:microsoft.com/office/officeart/2005/8/layout/hList1"/>
    <dgm:cxn modelId="{B09C4DB7-0883-479E-B2FE-E4B7BB471A50}" srcId="{4EA4A40B-EC4C-405E-9E49-3E6E076E5347}" destId="{8E144FFF-36D7-4D57-B842-AB0D4202BE3D}" srcOrd="3" destOrd="0" parTransId="{7F67196E-484C-4FBB-96CE-FCD7C3FAEAEC}" sibTransId="{F28875DE-65C7-47F6-AE72-1C413B443775}"/>
    <dgm:cxn modelId="{62D0F8B9-BFB8-4654-830C-28BCBF2B1AA3}" srcId="{4EA4A40B-EC4C-405E-9E49-3E6E076E5347}" destId="{199C35DB-9E76-4432-8D76-77482C2BFE92}" srcOrd="2" destOrd="0" parTransId="{B85B0537-3BBB-4949-A65E-601C3C92322A}" sibTransId="{275041A5-9EAF-4575-A015-5F74303E5DE1}"/>
    <dgm:cxn modelId="{780C8EBE-A183-44F1-B5D3-1F9E6635CA75}" type="presOf" srcId="{6348D067-C122-4A7E-ACA8-6B9BE09812C2}" destId="{15136D30-F0A2-462C-B8B0-58A72226C0E0}" srcOrd="0" destOrd="8" presId="urn:microsoft.com/office/officeart/2005/8/layout/hList1"/>
    <dgm:cxn modelId="{B890DEBF-C68A-46B8-A362-1C854974F56D}" type="presOf" srcId="{D463E2F4-FB9D-4F1E-9060-821B437672E0}" destId="{638507F9-00F9-4C1C-8738-007307AA3582}" srcOrd="0" destOrd="3" presId="urn:microsoft.com/office/officeart/2005/8/layout/hList1"/>
    <dgm:cxn modelId="{C1FE46C4-106D-471C-A59E-E2E53E9C95FB}" type="presOf" srcId="{5A396A11-31C4-4B2E-8A28-AFB0A9F9D122}" destId="{131D9CBC-4E7E-49BB-8E0A-A72DC7677A2B}" srcOrd="0" destOrd="0" presId="urn:microsoft.com/office/officeart/2005/8/layout/hList1"/>
    <dgm:cxn modelId="{FC4927C5-1F17-41AE-8210-3C424DCEC640}" srcId="{4EA4A40B-EC4C-405E-9E49-3E6E076E5347}" destId="{A37312DB-DFC2-4B22-9870-9E103D430CC0}" srcOrd="4" destOrd="0" parTransId="{1BCA704A-B4D2-4158-95D0-0654623DA6DB}" sibTransId="{CC4A60E9-1EEE-4FC1-BC1F-65787E8DB875}"/>
    <dgm:cxn modelId="{E9A187C6-CC75-4719-A6EC-41F94A195753}" srcId="{4EA4A40B-EC4C-405E-9E49-3E6E076E5347}" destId="{2886F8F5-EEAE-472B-B86E-F3D015499D3B}" srcOrd="7" destOrd="0" parTransId="{1F48BD75-759C-49C9-88BD-A749781ED597}" sibTransId="{67696566-B289-4741-BC94-9E82DC8F8A88}"/>
    <dgm:cxn modelId="{D6C4CAC8-1A95-4267-8660-75CF9C169A60}" srcId="{69842AEC-70C1-4C9B-A842-CE1FBFF2671A}" destId="{22941C7D-6321-441A-BF0B-8AB6082BD6EC}" srcOrd="4" destOrd="0" parTransId="{8F0E8E3B-3204-4425-8896-624F11D4D146}" sibTransId="{956B7BB1-7AEF-4EEF-86AD-5C7BE181370A}"/>
    <dgm:cxn modelId="{26C213C9-5C30-4850-9E70-7B359F08E205}" type="presOf" srcId="{6025A708-EF1F-43C2-B169-969F57AECA45}" destId="{22598C0D-36C4-41A8-A5B3-3A29E0757C05}" srcOrd="0" destOrd="3" presId="urn:microsoft.com/office/officeart/2005/8/layout/hList1"/>
    <dgm:cxn modelId="{29766BCA-CE1D-4484-9FB1-FF066FD3A4D4}" srcId="{69842AEC-70C1-4C9B-A842-CE1FBFF2671A}" destId="{DB26933F-A9CD-445E-B507-01485981A823}" srcOrd="6" destOrd="0" parTransId="{C104D509-02DD-412A-9F4F-95771BC07271}" sibTransId="{368E84B1-2C85-43AD-A91F-8C23671DD37B}"/>
    <dgm:cxn modelId="{56D57ACC-FACF-4A3B-899A-ECF50E081017}" srcId="{5A396A11-31C4-4B2E-8A28-AFB0A9F9D122}" destId="{7E8AD8F1-68E7-457A-8DFA-2EF0D52B833A}" srcOrd="5" destOrd="0" parTransId="{CEB1A32F-C0F3-4ECE-B006-06908DF5B76A}" sibTransId="{6AFCF21F-C5D6-4094-A126-DE0880001496}"/>
    <dgm:cxn modelId="{BD22B2D4-8B85-414C-B9D7-6DD9F64B5C66}" type="presOf" srcId="{62D637FC-E7C5-4263-821C-B03C0B3EDA22}" destId="{22598C0D-36C4-41A8-A5B3-3A29E0757C05}" srcOrd="0" destOrd="6" presId="urn:microsoft.com/office/officeart/2005/8/layout/hList1"/>
    <dgm:cxn modelId="{3755E5D5-1144-422F-B528-250F18BC75E9}" type="presOf" srcId="{199C35DB-9E76-4432-8D76-77482C2BFE92}" destId="{15136D30-F0A2-462C-B8B0-58A72226C0E0}" srcOrd="0" destOrd="2" presId="urn:microsoft.com/office/officeart/2005/8/layout/hList1"/>
    <dgm:cxn modelId="{8E5D83DC-1B78-4A59-B476-07ACC6767A42}" srcId="{5A396A11-31C4-4B2E-8A28-AFB0A9F9D122}" destId="{62D637FC-E7C5-4263-821C-B03C0B3EDA22}" srcOrd="6" destOrd="0" parTransId="{E4641DDC-5926-4EFF-9B75-1193E743EAD2}" sibTransId="{7D6DC6F2-1BAD-4FA5-B058-C20187A39B28}"/>
    <dgm:cxn modelId="{0FF3EBDD-3A05-4A96-BBCA-3B81DF54419F}" srcId="{4EA4A40B-EC4C-405E-9E49-3E6E076E5347}" destId="{6348D067-C122-4A7E-ACA8-6B9BE09812C2}" srcOrd="8" destOrd="0" parTransId="{53194ACE-C770-4326-AA77-D4934821D5B6}" sibTransId="{1EC3057F-984E-4B8E-9C39-DFB8C1E34F31}"/>
    <dgm:cxn modelId="{F29F22DF-E75F-4E4B-B1E7-8A0581002168}" type="presOf" srcId="{E3003F6A-E8B7-43D0-B0C5-AD23046F7171}" destId="{22598C0D-36C4-41A8-A5B3-3A29E0757C05}" srcOrd="0" destOrd="7" presId="urn:microsoft.com/office/officeart/2005/8/layout/hList1"/>
    <dgm:cxn modelId="{4B03E2EF-2270-4F23-8073-1DC4D91477A2}" type="presOf" srcId="{5E687158-EF64-4632-8DC5-BFFB13414A88}" destId="{22598C0D-36C4-41A8-A5B3-3A29E0757C05}" srcOrd="0" destOrd="2" presId="urn:microsoft.com/office/officeart/2005/8/layout/hList1"/>
    <dgm:cxn modelId="{0EF371F0-879B-496B-97B5-42F02AE50408}" srcId="{4EA4A40B-EC4C-405E-9E49-3E6E076E5347}" destId="{93E61BDB-6974-44D4-A1BD-D271618A7C73}" srcOrd="0" destOrd="0" parTransId="{6D2A199A-7EBD-4D35-ABF6-05E2CB95266C}" sibTransId="{A3B9F6B7-7729-4778-8D2E-C936A7DE0502}"/>
    <dgm:cxn modelId="{78C6B1F1-4516-4B8E-ACE4-7B7BDA2F951A}" type="presOf" srcId="{E16EC128-DAD1-4DDA-8BC4-9CC7B99CB6F8}" destId="{15136D30-F0A2-462C-B8B0-58A72226C0E0}" srcOrd="0" destOrd="6" presId="urn:microsoft.com/office/officeart/2005/8/layout/hList1"/>
    <dgm:cxn modelId="{C95292F4-A4BF-4A77-B887-34B5821EEB94}" srcId="{4B7C23FE-C980-4056-9ED7-20A2F10E3434}" destId="{4EA4A40B-EC4C-405E-9E49-3E6E076E5347}" srcOrd="2" destOrd="0" parTransId="{1165CF4F-9FED-4FA5-AD52-C8FB6C18B52B}" sibTransId="{54CC8D1A-CE30-4D3B-9B8C-7489C9FD2ABF}"/>
    <dgm:cxn modelId="{A9E2316D-BEF3-4641-A285-46E04BD7871D}" type="presParOf" srcId="{1761706E-7915-4E6A-AAEE-4E8D355F50A1}" destId="{9169BDA7-3124-447E-8571-F5415447FEF8}" srcOrd="0" destOrd="0" presId="urn:microsoft.com/office/officeart/2005/8/layout/hList1"/>
    <dgm:cxn modelId="{CEA959A5-265A-4BDA-8D53-888F9B8AA2C2}" type="presParOf" srcId="{9169BDA7-3124-447E-8571-F5415447FEF8}" destId="{E6DE5298-2DC4-4B95-8C24-D192A0EB9C02}" srcOrd="0" destOrd="0" presId="urn:microsoft.com/office/officeart/2005/8/layout/hList1"/>
    <dgm:cxn modelId="{971EB949-6725-41B3-827D-96955E3020B0}" type="presParOf" srcId="{9169BDA7-3124-447E-8571-F5415447FEF8}" destId="{638507F9-00F9-4C1C-8738-007307AA3582}" srcOrd="1" destOrd="0" presId="urn:microsoft.com/office/officeart/2005/8/layout/hList1"/>
    <dgm:cxn modelId="{E0FDC968-1C6A-4CA1-895E-26D5FA661022}" type="presParOf" srcId="{1761706E-7915-4E6A-AAEE-4E8D355F50A1}" destId="{DC6A74F3-0BCD-4C4C-843E-104BAC0B700C}" srcOrd="1" destOrd="0" presId="urn:microsoft.com/office/officeart/2005/8/layout/hList1"/>
    <dgm:cxn modelId="{87D9C40E-B7B9-4C50-8905-D3F90ADB8D3C}" type="presParOf" srcId="{1761706E-7915-4E6A-AAEE-4E8D355F50A1}" destId="{4312F9E2-FB7C-4680-B732-665FA4BCD54A}" srcOrd="2" destOrd="0" presId="urn:microsoft.com/office/officeart/2005/8/layout/hList1"/>
    <dgm:cxn modelId="{A39A41EA-3902-4AF9-B00C-19F0B31274E7}" type="presParOf" srcId="{4312F9E2-FB7C-4680-B732-665FA4BCD54A}" destId="{131D9CBC-4E7E-49BB-8E0A-A72DC7677A2B}" srcOrd="0" destOrd="0" presId="urn:microsoft.com/office/officeart/2005/8/layout/hList1"/>
    <dgm:cxn modelId="{6A9924B5-A724-47D5-B730-16545C038CF5}" type="presParOf" srcId="{4312F9E2-FB7C-4680-B732-665FA4BCD54A}" destId="{22598C0D-36C4-41A8-A5B3-3A29E0757C05}" srcOrd="1" destOrd="0" presId="urn:microsoft.com/office/officeart/2005/8/layout/hList1"/>
    <dgm:cxn modelId="{FC588D1F-9FD6-42A1-A0C2-4838CF97A071}" type="presParOf" srcId="{1761706E-7915-4E6A-AAEE-4E8D355F50A1}" destId="{19D9E1F4-7C41-49EA-AE2A-17DC2712D438}" srcOrd="3" destOrd="0" presId="urn:microsoft.com/office/officeart/2005/8/layout/hList1"/>
    <dgm:cxn modelId="{407AA0EC-81CE-4644-BFBC-DA9F4075D4FA}" type="presParOf" srcId="{1761706E-7915-4E6A-AAEE-4E8D355F50A1}" destId="{10BF4C8E-070D-4776-A862-78BF2378A368}" srcOrd="4" destOrd="0" presId="urn:microsoft.com/office/officeart/2005/8/layout/hList1"/>
    <dgm:cxn modelId="{E595C60A-5979-4AA2-9751-93AB78E1365E}" type="presParOf" srcId="{10BF4C8E-070D-4776-A862-78BF2378A368}" destId="{201F4DCF-5DB6-439F-B190-5AC245F1E444}" srcOrd="0" destOrd="0" presId="urn:microsoft.com/office/officeart/2005/8/layout/hList1"/>
    <dgm:cxn modelId="{310CC2BB-C3FE-4610-AAB7-BD7CB19CB66F}" type="presParOf" srcId="{10BF4C8E-070D-4776-A862-78BF2378A368}" destId="{15136D30-F0A2-462C-B8B0-58A72226C0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BCEBFA-6002-425B-B044-88F167AD5899}" type="doc">
      <dgm:prSet loTypeId="urn:microsoft.com/office/officeart/2005/8/layout/chevron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D1573E06-7D9B-4778-988E-B6ED1597C763}">
      <dgm:prSet phldrT="[Texto]"/>
      <dgm:spPr>
        <a:xfrm rot="5400000">
          <a:off x="-358914" y="360453"/>
          <a:ext cx="2392764" cy="1674935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ANTES</a:t>
          </a:r>
        </a:p>
      </dgm:t>
    </dgm:pt>
    <dgm:pt modelId="{4C474FC7-203A-4A2B-9D3F-F02ACE12272D}" type="parTrans" cxnId="{E45E493A-D77A-4420-9306-7B35C0CC75EE}">
      <dgm:prSet/>
      <dgm:spPr/>
      <dgm:t>
        <a:bodyPr/>
        <a:lstStyle/>
        <a:p>
          <a:endParaRPr lang="pt-BR"/>
        </a:p>
      </dgm:t>
    </dgm:pt>
    <dgm:pt modelId="{72A1D00E-9F37-4153-95A4-24B7A94DD435}" type="sibTrans" cxnId="{E45E493A-D77A-4420-9306-7B35C0CC75EE}">
      <dgm:prSet/>
      <dgm:spPr/>
      <dgm:t>
        <a:bodyPr/>
        <a:lstStyle/>
        <a:p>
          <a:endParaRPr lang="pt-BR"/>
        </a:p>
      </dgm:t>
    </dgm:pt>
    <dgm:pt modelId="{94206F3C-7375-4549-9430-B5E94E73D368}">
      <dgm:prSet phldrT="[Texto]"/>
      <dgm:spPr>
        <a:xfrm rot="5400000">
          <a:off x="4007719" y="-2331244"/>
          <a:ext cx="1555297" cy="6220864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Lacuna legislativa quanto a pessoas jurídicas.</a:t>
          </a:r>
        </a:p>
      </dgm:t>
    </dgm:pt>
    <dgm:pt modelId="{DFC3369C-36B9-46C7-8E23-8AC9F6959EF7}" type="parTrans" cxnId="{314F292F-588B-4AC5-807A-02980B132272}">
      <dgm:prSet/>
      <dgm:spPr/>
      <dgm:t>
        <a:bodyPr/>
        <a:lstStyle/>
        <a:p>
          <a:endParaRPr lang="pt-BR"/>
        </a:p>
      </dgm:t>
    </dgm:pt>
    <dgm:pt modelId="{4C2982B4-B488-4530-808D-7D682BA621F1}" type="sibTrans" cxnId="{314F292F-588B-4AC5-807A-02980B132272}">
      <dgm:prSet/>
      <dgm:spPr/>
      <dgm:t>
        <a:bodyPr/>
        <a:lstStyle/>
        <a:p>
          <a:endParaRPr lang="pt-BR"/>
        </a:p>
      </dgm:t>
    </dgm:pt>
    <dgm:pt modelId="{D26AB4D6-2E65-4F03-94BD-5641B9F0271B}">
      <dgm:prSet phldrT="[Texto]"/>
      <dgm:spPr>
        <a:xfrm rot="5400000">
          <a:off x="4007719" y="-2331244"/>
          <a:ext cx="1555297" cy="6220864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Foco na responsabilização de pessoas físicas.</a:t>
          </a:r>
        </a:p>
      </dgm:t>
    </dgm:pt>
    <dgm:pt modelId="{AAD49919-32AE-4140-9C58-AD5524E025E7}" type="parTrans" cxnId="{8501C87D-1A44-4657-BFD9-F8529DC2C3FF}">
      <dgm:prSet/>
      <dgm:spPr/>
      <dgm:t>
        <a:bodyPr/>
        <a:lstStyle/>
        <a:p>
          <a:endParaRPr lang="pt-BR"/>
        </a:p>
      </dgm:t>
    </dgm:pt>
    <dgm:pt modelId="{EDA9D77C-E3D1-42D7-B118-85223FCA2B15}" type="sibTrans" cxnId="{8501C87D-1A44-4657-BFD9-F8529DC2C3FF}">
      <dgm:prSet/>
      <dgm:spPr/>
      <dgm:t>
        <a:bodyPr/>
        <a:lstStyle/>
        <a:p>
          <a:endParaRPr lang="pt-BR"/>
        </a:p>
      </dgm:t>
    </dgm:pt>
    <dgm:pt modelId="{53D57CD5-D336-438D-ACAB-F44AE3624C49}">
      <dgm:prSet phldrT="[Texto]"/>
      <dgm:spPr>
        <a:xfrm rot="5400000">
          <a:off x="-358914" y="2468638"/>
          <a:ext cx="2392764" cy="1674935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DEPOIS</a:t>
          </a:r>
        </a:p>
      </dgm:t>
    </dgm:pt>
    <dgm:pt modelId="{8183C5D3-2775-487F-95B3-1113113665F0}" type="parTrans" cxnId="{A3607253-F50A-42E7-BE66-89DFA3430D27}">
      <dgm:prSet/>
      <dgm:spPr/>
      <dgm:t>
        <a:bodyPr/>
        <a:lstStyle/>
        <a:p>
          <a:endParaRPr lang="pt-BR"/>
        </a:p>
      </dgm:t>
    </dgm:pt>
    <dgm:pt modelId="{22AC2C92-83B7-4EE8-A464-027AD30405F0}" type="sibTrans" cxnId="{A3607253-F50A-42E7-BE66-89DFA3430D27}">
      <dgm:prSet/>
      <dgm:spPr/>
      <dgm:t>
        <a:bodyPr/>
        <a:lstStyle/>
        <a:p>
          <a:endParaRPr lang="pt-BR"/>
        </a:p>
      </dgm:t>
    </dgm:pt>
    <dgm:pt modelId="{CEC86BDD-638D-4742-9179-6F8573E7F589}">
      <dgm:prSet phldrT="[Texto]"/>
      <dgm:spPr>
        <a:xfrm rot="5400000">
          <a:off x="4007719" y="-223059"/>
          <a:ext cx="1555297" cy="6220864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Integração do sistema de responsabilização.</a:t>
          </a:r>
        </a:p>
      </dgm:t>
    </dgm:pt>
    <dgm:pt modelId="{8C992EDB-38CB-4BAF-829B-994EFAA49F4B}" type="parTrans" cxnId="{8147CE15-3986-454F-9F85-F0D97EF02C2D}">
      <dgm:prSet/>
      <dgm:spPr/>
      <dgm:t>
        <a:bodyPr/>
        <a:lstStyle/>
        <a:p>
          <a:endParaRPr lang="pt-BR"/>
        </a:p>
      </dgm:t>
    </dgm:pt>
    <dgm:pt modelId="{17C1346D-7109-4E72-9ED1-C913F6A9F107}" type="sibTrans" cxnId="{8147CE15-3986-454F-9F85-F0D97EF02C2D}">
      <dgm:prSet/>
      <dgm:spPr/>
      <dgm:t>
        <a:bodyPr/>
        <a:lstStyle/>
        <a:p>
          <a:endParaRPr lang="pt-BR"/>
        </a:p>
      </dgm:t>
    </dgm:pt>
    <dgm:pt modelId="{7CC50BFC-3A83-4D74-9B52-FABE7329F907}">
      <dgm:prSet phldrT="[Texto]"/>
      <dgm:spPr>
        <a:xfrm rot="5400000">
          <a:off x="4007719" y="-223059"/>
          <a:ext cx="1555297" cy="6220864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Foco na responsabilização de pessoas jurídicas.</a:t>
          </a:r>
        </a:p>
      </dgm:t>
    </dgm:pt>
    <dgm:pt modelId="{FA126E68-5253-421C-8C82-1ECDBE8E080F}" type="parTrans" cxnId="{A5A1750B-A612-45D6-B782-3B6B2ABF4A26}">
      <dgm:prSet/>
      <dgm:spPr/>
      <dgm:t>
        <a:bodyPr/>
        <a:lstStyle/>
        <a:p>
          <a:endParaRPr lang="pt-BR"/>
        </a:p>
      </dgm:t>
    </dgm:pt>
    <dgm:pt modelId="{49FEFF8D-FF28-4B21-8DB8-57819375C0EC}" type="sibTrans" cxnId="{A5A1750B-A612-45D6-B782-3B6B2ABF4A26}">
      <dgm:prSet/>
      <dgm:spPr/>
      <dgm:t>
        <a:bodyPr/>
        <a:lstStyle/>
        <a:p>
          <a:endParaRPr lang="pt-BR"/>
        </a:p>
      </dgm:t>
    </dgm:pt>
    <dgm:pt modelId="{8A4BC3F9-AB98-4D54-9C52-5F217C3B2D9B}">
      <dgm:prSet phldrT="[Texto]"/>
      <dgm:spPr>
        <a:xfrm rot="5400000">
          <a:off x="4007719" y="-2331244"/>
          <a:ext cx="1555297" cy="6220864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Responsabilidade subjetiva.</a:t>
          </a:r>
        </a:p>
      </dgm:t>
    </dgm:pt>
    <dgm:pt modelId="{1CD33BA6-C81D-4171-B0E5-53F3242CF87D}" type="parTrans" cxnId="{7D10BAF1-A7D2-4609-9B06-A333907E7CAE}">
      <dgm:prSet/>
      <dgm:spPr/>
      <dgm:t>
        <a:bodyPr/>
        <a:lstStyle/>
        <a:p>
          <a:endParaRPr lang="pt-BR"/>
        </a:p>
      </dgm:t>
    </dgm:pt>
    <dgm:pt modelId="{8836DB81-63EF-4A9B-BD64-D3E2C2F487E0}" type="sibTrans" cxnId="{7D10BAF1-A7D2-4609-9B06-A333907E7CAE}">
      <dgm:prSet/>
      <dgm:spPr/>
      <dgm:t>
        <a:bodyPr/>
        <a:lstStyle/>
        <a:p>
          <a:endParaRPr lang="pt-BR"/>
        </a:p>
      </dgm:t>
    </dgm:pt>
    <dgm:pt modelId="{E3086A58-12F0-456D-A413-7EC88EE19A1F}">
      <dgm:prSet phldrT="[Texto]"/>
      <dgm:spPr>
        <a:xfrm rot="5400000">
          <a:off x="4007719" y="-223059"/>
          <a:ext cx="1555297" cy="6220864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Responsabilidade objetiva.</a:t>
          </a:r>
        </a:p>
      </dgm:t>
    </dgm:pt>
    <dgm:pt modelId="{0B88D157-F05E-483B-8734-9AFA322CC5B4}" type="parTrans" cxnId="{0835C233-6C3A-43A1-BACA-2D0154EC2F4A}">
      <dgm:prSet/>
      <dgm:spPr/>
      <dgm:t>
        <a:bodyPr/>
        <a:lstStyle/>
        <a:p>
          <a:endParaRPr lang="pt-BR"/>
        </a:p>
      </dgm:t>
    </dgm:pt>
    <dgm:pt modelId="{229567E1-ADCF-4F48-A4F1-66E81A16D13E}" type="sibTrans" cxnId="{0835C233-6C3A-43A1-BACA-2D0154EC2F4A}">
      <dgm:prSet/>
      <dgm:spPr/>
      <dgm:t>
        <a:bodyPr/>
        <a:lstStyle/>
        <a:p>
          <a:endParaRPr lang="pt-BR"/>
        </a:p>
      </dgm:t>
    </dgm:pt>
    <dgm:pt modelId="{8C44A100-C913-4932-BE2F-DAB87E925E63}">
      <dgm:prSet phldrT="[Texto]"/>
      <dgm:spPr>
        <a:xfrm rot="5400000">
          <a:off x="4007719" y="-223059"/>
          <a:ext cx="1555297" cy="6220864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Extraterritorialidade.</a:t>
          </a:r>
        </a:p>
      </dgm:t>
    </dgm:pt>
    <dgm:pt modelId="{1ECA81CA-FB79-4828-9853-4A3A9A0F854A}" type="parTrans" cxnId="{E64C5CDD-28E3-4CE0-B855-F738CD57DDD0}">
      <dgm:prSet/>
      <dgm:spPr/>
      <dgm:t>
        <a:bodyPr/>
        <a:lstStyle/>
        <a:p>
          <a:endParaRPr lang="pt-BR"/>
        </a:p>
      </dgm:t>
    </dgm:pt>
    <dgm:pt modelId="{AD4EC397-5832-48B8-B49F-5C49925C7395}" type="sibTrans" cxnId="{E64C5CDD-28E3-4CE0-B855-F738CD57DDD0}">
      <dgm:prSet/>
      <dgm:spPr/>
      <dgm:t>
        <a:bodyPr/>
        <a:lstStyle/>
        <a:p>
          <a:endParaRPr lang="pt-BR"/>
        </a:p>
      </dgm:t>
    </dgm:pt>
    <dgm:pt modelId="{6E3EDEBC-A0FF-4ECD-BF65-324788D9E07A}">
      <dgm:prSet phldrT="[Texto]"/>
      <dgm:spPr>
        <a:xfrm rot="5400000">
          <a:off x="4007719" y="-2331244"/>
          <a:ext cx="1555297" cy="6220864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pt-BR" b="1" dirty="0">
              <a:solidFill>
                <a:srgbClr val="002060"/>
              </a:solidFill>
              <a:latin typeface="Calibri"/>
              <a:ea typeface="+mn-ea"/>
              <a:cs typeface="+mn-cs"/>
            </a:rPr>
            <a:t>Territorialidade.</a:t>
          </a:r>
        </a:p>
      </dgm:t>
    </dgm:pt>
    <dgm:pt modelId="{11330992-8CEC-483C-AE58-4C23EACE19D5}" type="parTrans" cxnId="{830AFCEA-A4DF-4E24-AC8C-94E9869C36AE}">
      <dgm:prSet/>
      <dgm:spPr/>
      <dgm:t>
        <a:bodyPr/>
        <a:lstStyle/>
        <a:p>
          <a:endParaRPr lang="pt-BR"/>
        </a:p>
      </dgm:t>
    </dgm:pt>
    <dgm:pt modelId="{8E675A57-A7BF-4AB5-A9A0-A21512DC2B8A}" type="sibTrans" cxnId="{830AFCEA-A4DF-4E24-AC8C-94E9869C36AE}">
      <dgm:prSet/>
      <dgm:spPr/>
      <dgm:t>
        <a:bodyPr/>
        <a:lstStyle/>
        <a:p>
          <a:endParaRPr lang="pt-BR"/>
        </a:p>
      </dgm:t>
    </dgm:pt>
    <dgm:pt modelId="{BE769129-F8EC-4D14-93BC-A5D3F3E33DBC}" type="pres">
      <dgm:prSet presAssocID="{61BCEBFA-6002-425B-B044-88F167AD5899}" presName="linearFlow" presStyleCnt="0">
        <dgm:presLayoutVars>
          <dgm:dir/>
          <dgm:animLvl val="lvl"/>
          <dgm:resizeHandles val="exact"/>
        </dgm:presLayoutVars>
      </dgm:prSet>
      <dgm:spPr/>
    </dgm:pt>
    <dgm:pt modelId="{94D4A1F8-474E-4AE7-A450-AEFE1E2897DA}" type="pres">
      <dgm:prSet presAssocID="{D1573E06-7D9B-4778-988E-B6ED1597C763}" presName="composite" presStyleCnt="0"/>
      <dgm:spPr/>
    </dgm:pt>
    <dgm:pt modelId="{50C8DF6B-14F8-4E9D-861F-0E6067B82E9D}" type="pres">
      <dgm:prSet presAssocID="{D1573E06-7D9B-4778-988E-B6ED1597C763}" presName="parentText" presStyleLbl="alignNode1" presStyleIdx="0" presStyleCnt="2" custAng="0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688E0F66-84BE-479F-826F-358085365069}" type="pres">
      <dgm:prSet presAssocID="{D1573E06-7D9B-4778-988E-B6ED1597C763}" presName="descendantText" presStyleLbl="alignAcc1" presStyleIdx="0" presStyleCnt="2">
        <dgm:presLayoutVars>
          <dgm:bulletEnabled val="1"/>
        </dgm:presLayoutVars>
      </dgm:prSet>
      <dgm:spPr>
        <a:prstGeom prst="round2SameRect">
          <a:avLst/>
        </a:prstGeom>
      </dgm:spPr>
    </dgm:pt>
    <dgm:pt modelId="{61E83DD8-8E86-4541-9FDA-E25C4D701B9C}" type="pres">
      <dgm:prSet presAssocID="{72A1D00E-9F37-4153-95A4-24B7A94DD435}" presName="sp" presStyleCnt="0"/>
      <dgm:spPr/>
    </dgm:pt>
    <dgm:pt modelId="{2D49D907-4662-42E2-B59A-1E918B2D6DE2}" type="pres">
      <dgm:prSet presAssocID="{53D57CD5-D336-438D-ACAB-F44AE3624C49}" presName="composite" presStyleCnt="0"/>
      <dgm:spPr/>
    </dgm:pt>
    <dgm:pt modelId="{8C7630E9-400F-4DC3-BE05-DCD755A71F62}" type="pres">
      <dgm:prSet presAssocID="{53D57CD5-D336-438D-ACAB-F44AE3624C49}" presName="parentText" presStyleLbl="alignNode1" presStyleIdx="1" presStyleCnt="2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B3F08FC1-F8B2-4888-9280-2AE24B211880}" type="pres">
      <dgm:prSet presAssocID="{53D57CD5-D336-438D-ACAB-F44AE3624C49}" presName="descendantText" presStyleLbl="alignAcc1" presStyleIdx="1" presStyleCnt="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9EBDF05-3AD3-4EAA-B9B9-0D3BAFB920FE}" type="presOf" srcId="{94206F3C-7375-4549-9430-B5E94E73D368}" destId="{688E0F66-84BE-479F-826F-358085365069}" srcOrd="0" destOrd="0" presId="urn:microsoft.com/office/officeart/2005/8/layout/chevron2"/>
    <dgm:cxn modelId="{A5A1750B-A612-45D6-B782-3B6B2ABF4A26}" srcId="{53D57CD5-D336-438D-ACAB-F44AE3624C49}" destId="{7CC50BFC-3A83-4D74-9B52-FABE7329F907}" srcOrd="1" destOrd="0" parTransId="{FA126E68-5253-421C-8C82-1ECDBE8E080F}" sibTransId="{49FEFF8D-FF28-4B21-8DB8-57819375C0EC}"/>
    <dgm:cxn modelId="{76F6F714-5A3B-44E3-B0D2-BC7A7CD3E10C}" type="presOf" srcId="{8C44A100-C913-4932-BE2F-DAB87E925E63}" destId="{B3F08FC1-F8B2-4888-9280-2AE24B211880}" srcOrd="0" destOrd="3" presId="urn:microsoft.com/office/officeart/2005/8/layout/chevron2"/>
    <dgm:cxn modelId="{8147CE15-3986-454F-9F85-F0D97EF02C2D}" srcId="{53D57CD5-D336-438D-ACAB-F44AE3624C49}" destId="{CEC86BDD-638D-4742-9179-6F8573E7F589}" srcOrd="0" destOrd="0" parTransId="{8C992EDB-38CB-4BAF-829B-994EFAA49F4B}" sibTransId="{17C1346D-7109-4E72-9ED1-C913F6A9F107}"/>
    <dgm:cxn modelId="{CA1C0E26-82FB-4314-8A10-2131FC04D96E}" type="presOf" srcId="{D26AB4D6-2E65-4F03-94BD-5641B9F0271B}" destId="{688E0F66-84BE-479F-826F-358085365069}" srcOrd="0" destOrd="1" presId="urn:microsoft.com/office/officeart/2005/8/layout/chevron2"/>
    <dgm:cxn modelId="{314F292F-588B-4AC5-807A-02980B132272}" srcId="{D1573E06-7D9B-4778-988E-B6ED1597C763}" destId="{94206F3C-7375-4549-9430-B5E94E73D368}" srcOrd="0" destOrd="0" parTransId="{DFC3369C-36B9-46C7-8E23-8AC9F6959EF7}" sibTransId="{4C2982B4-B488-4530-808D-7D682BA621F1}"/>
    <dgm:cxn modelId="{0835C233-6C3A-43A1-BACA-2D0154EC2F4A}" srcId="{53D57CD5-D336-438D-ACAB-F44AE3624C49}" destId="{E3086A58-12F0-456D-A413-7EC88EE19A1F}" srcOrd="2" destOrd="0" parTransId="{0B88D157-F05E-483B-8734-9AFA322CC5B4}" sibTransId="{229567E1-ADCF-4F48-A4F1-66E81A16D13E}"/>
    <dgm:cxn modelId="{E45E493A-D77A-4420-9306-7B35C0CC75EE}" srcId="{61BCEBFA-6002-425B-B044-88F167AD5899}" destId="{D1573E06-7D9B-4778-988E-B6ED1597C763}" srcOrd="0" destOrd="0" parTransId="{4C474FC7-203A-4A2B-9D3F-F02ACE12272D}" sibTransId="{72A1D00E-9F37-4153-95A4-24B7A94DD435}"/>
    <dgm:cxn modelId="{89A7F944-5C36-471C-AFE3-195640059230}" type="presOf" srcId="{8A4BC3F9-AB98-4D54-9C52-5F217C3B2D9B}" destId="{688E0F66-84BE-479F-826F-358085365069}" srcOrd="0" destOrd="2" presId="urn:microsoft.com/office/officeart/2005/8/layout/chevron2"/>
    <dgm:cxn modelId="{F2DAF846-2301-456C-ACDD-5061B60810AF}" type="presOf" srcId="{61BCEBFA-6002-425B-B044-88F167AD5899}" destId="{BE769129-F8EC-4D14-93BC-A5D3F3E33DBC}" srcOrd="0" destOrd="0" presId="urn:microsoft.com/office/officeart/2005/8/layout/chevron2"/>
    <dgm:cxn modelId="{A3607253-F50A-42E7-BE66-89DFA3430D27}" srcId="{61BCEBFA-6002-425B-B044-88F167AD5899}" destId="{53D57CD5-D336-438D-ACAB-F44AE3624C49}" srcOrd="1" destOrd="0" parTransId="{8183C5D3-2775-487F-95B3-1113113665F0}" sibTransId="{22AC2C92-83B7-4EE8-A464-027AD30405F0}"/>
    <dgm:cxn modelId="{8501C87D-1A44-4657-BFD9-F8529DC2C3FF}" srcId="{D1573E06-7D9B-4778-988E-B6ED1597C763}" destId="{D26AB4D6-2E65-4F03-94BD-5641B9F0271B}" srcOrd="1" destOrd="0" parTransId="{AAD49919-32AE-4140-9C58-AD5524E025E7}" sibTransId="{EDA9D77C-E3D1-42D7-B118-85223FCA2B15}"/>
    <dgm:cxn modelId="{46E4ED86-4BA5-4699-AD57-4DE1E9792279}" type="presOf" srcId="{7CC50BFC-3A83-4D74-9B52-FABE7329F907}" destId="{B3F08FC1-F8B2-4888-9280-2AE24B211880}" srcOrd="0" destOrd="1" presId="urn:microsoft.com/office/officeart/2005/8/layout/chevron2"/>
    <dgm:cxn modelId="{D4C98293-F042-4E33-A0F7-76FA262A3B49}" type="presOf" srcId="{6E3EDEBC-A0FF-4ECD-BF65-324788D9E07A}" destId="{688E0F66-84BE-479F-826F-358085365069}" srcOrd="0" destOrd="3" presId="urn:microsoft.com/office/officeart/2005/8/layout/chevron2"/>
    <dgm:cxn modelId="{A33F5196-0FEB-4741-8356-B80221A73D61}" type="presOf" srcId="{CEC86BDD-638D-4742-9179-6F8573E7F589}" destId="{B3F08FC1-F8B2-4888-9280-2AE24B211880}" srcOrd="0" destOrd="0" presId="urn:microsoft.com/office/officeart/2005/8/layout/chevron2"/>
    <dgm:cxn modelId="{8ED0CD9A-DAC8-45AA-B090-2DFADA09CF3D}" type="presOf" srcId="{D1573E06-7D9B-4778-988E-B6ED1597C763}" destId="{50C8DF6B-14F8-4E9D-861F-0E6067B82E9D}" srcOrd="0" destOrd="0" presId="urn:microsoft.com/office/officeart/2005/8/layout/chevron2"/>
    <dgm:cxn modelId="{6E770CC1-4902-494F-9DA3-0D6E362B0882}" type="presOf" srcId="{53D57CD5-D336-438D-ACAB-F44AE3624C49}" destId="{8C7630E9-400F-4DC3-BE05-DCD755A71F62}" srcOrd="0" destOrd="0" presId="urn:microsoft.com/office/officeart/2005/8/layout/chevron2"/>
    <dgm:cxn modelId="{E64C5CDD-28E3-4CE0-B855-F738CD57DDD0}" srcId="{53D57CD5-D336-438D-ACAB-F44AE3624C49}" destId="{8C44A100-C913-4932-BE2F-DAB87E925E63}" srcOrd="3" destOrd="0" parTransId="{1ECA81CA-FB79-4828-9853-4A3A9A0F854A}" sibTransId="{AD4EC397-5832-48B8-B49F-5C49925C7395}"/>
    <dgm:cxn modelId="{830AFCEA-A4DF-4E24-AC8C-94E9869C36AE}" srcId="{D1573E06-7D9B-4778-988E-B6ED1597C763}" destId="{6E3EDEBC-A0FF-4ECD-BF65-324788D9E07A}" srcOrd="3" destOrd="0" parTransId="{11330992-8CEC-483C-AE58-4C23EACE19D5}" sibTransId="{8E675A57-A7BF-4AB5-A9A0-A21512DC2B8A}"/>
    <dgm:cxn modelId="{7D10BAF1-A7D2-4609-9B06-A333907E7CAE}" srcId="{D1573E06-7D9B-4778-988E-B6ED1597C763}" destId="{8A4BC3F9-AB98-4D54-9C52-5F217C3B2D9B}" srcOrd="2" destOrd="0" parTransId="{1CD33BA6-C81D-4171-B0E5-53F3242CF87D}" sibTransId="{8836DB81-63EF-4A9B-BD64-D3E2C2F487E0}"/>
    <dgm:cxn modelId="{9D6CF4F7-5584-404D-AAF0-B32398260349}" type="presOf" srcId="{E3086A58-12F0-456D-A413-7EC88EE19A1F}" destId="{B3F08FC1-F8B2-4888-9280-2AE24B211880}" srcOrd="0" destOrd="2" presId="urn:microsoft.com/office/officeart/2005/8/layout/chevron2"/>
    <dgm:cxn modelId="{AC165337-9A68-44C0-9A05-3E16A9B85DCA}" type="presParOf" srcId="{BE769129-F8EC-4D14-93BC-A5D3F3E33DBC}" destId="{94D4A1F8-474E-4AE7-A450-AEFE1E2897DA}" srcOrd="0" destOrd="0" presId="urn:microsoft.com/office/officeart/2005/8/layout/chevron2"/>
    <dgm:cxn modelId="{F723910B-D0D0-4DA2-853F-186A54527525}" type="presParOf" srcId="{94D4A1F8-474E-4AE7-A450-AEFE1E2897DA}" destId="{50C8DF6B-14F8-4E9D-861F-0E6067B82E9D}" srcOrd="0" destOrd="0" presId="urn:microsoft.com/office/officeart/2005/8/layout/chevron2"/>
    <dgm:cxn modelId="{9C2DE4F4-A464-4487-AA9C-CF5EF0B58224}" type="presParOf" srcId="{94D4A1F8-474E-4AE7-A450-AEFE1E2897DA}" destId="{688E0F66-84BE-479F-826F-358085365069}" srcOrd="1" destOrd="0" presId="urn:microsoft.com/office/officeart/2005/8/layout/chevron2"/>
    <dgm:cxn modelId="{4B87DFBA-198D-4166-A349-6E0220B29F5D}" type="presParOf" srcId="{BE769129-F8EC-4D14-93BC-A5D3F3E33DBC}" destId="{61E83DD8-8E86-4541-9FDA-E25C4D701B9C}" srcOrd="1" destOrd="0" presId="urn:microsoft.com/office/officeart/2005/8/layout/chevron2"/>
    <dgm:cxn modelId="{4679A18B-13DB-4674-AB31-D055BD2B24C0}" type="presParOf" srcId="{BE769129-F8EC-4D14-93BC-A5D3F3E33DBC}" destId="{2D49D907-4662-42E2-B59A-1E918B2D6DE2}" srcOrd="2" destOrd="0" presId="urn:microsoft.com/office/officeart/2005/8/layout/chevron2"/>
    <dgm:cxn modelId="{07BCD6F2-CAB8-4680-8DD5-3F3B3B9C5686}" type="presParOf" srcId="{2D49D907-4662-42E2-B59A-1E918B2D6DE2}" destId="{8C7630E9-400F-4DC3-BE05-DCD755A71F62}" srcOrd="0" destOrd="0" presId="urn:microsoft.com/office/officeart/2005/8/layout/chevron2"/>
    <dgm:cxn modelId="{72465461-C809-4589-846C-E5A7D83CAFED}" type="presParOf" srcId="{2D49D907-4662-42E2-B59A-1E918B2D6DE2}" destId="{B3F08FC1-F8B2-4888-9280-2AE24B2118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D124C9-3D2D-404E-A177-01ADD9485769}" type="doc">
      <dgm:prSet loTypeId="urn:microsoft.com/office/officeart/2005/8/layout/matrix1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7EE3466-7D32-45A5-B8D1-C57DDA0757BE}">
      <dgm:prSet phldrT="[Texto]" custT="1"/>
      <dgm:spPr>
        <a:xfrm>
          <a:off x="2133600" y="1339462"/>
          <a:ext cx="1828800" cy="892975"/>
        </a:xfrm>
        <a:gradFill rotWithShape="0">
          <a:gsLst>
            <a:gs pos="0">
              <a:srgbClr val="99CCFF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9CCFF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9CCFF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pt-BR" sz="16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SISTEMA DE</a:t>
          </a:r>
        </a:p>
        <a:p>
          <a:r>
            <a:rPr lang="pt-BR" sz="16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RESPONSABILIDADE</a:t>
          </a:r>
        </a:p>
        <a:p>
          <a:r>
            <a:rPr lang="pt-BR" sz="16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ADMINISTRATIVA</a:t>
          </a:r>
        </a:p>
      </dgm:t>
    </dgm:pt>
    <dgm:pt modelId="{B54D8621-16DF-4D7E-8D62-EFF4DCFAEE6B}" type="parTrans" cxnId="{C43F585B-F1B0-43B6-BE14-CBF105B0A4DD}">
      <dgm:prSet/>
      <dgm:spPr/>
      <dgm:t>
        <a:bodyPr/>
        <a:lstStyle/>
        <a:p>
          <a:endParaRPr lang="pt-BR"/>
        </a:p>
      </dgm:t>
    </dgm:pt>
    <dgm:pt modelId="{2229411E-94C9-468A-9A39-7C4DB27E67F1}" type="sibTrans" cxnId="{C43F585B-F1B0-43B6-BE14-CBF105B0A4DD}">
      <dgm:prSet/>
      <dgm:spPr/>
      <dgm:t>
        <a:bodyPr/>
        <a:lstStyle/>
        <a:p>
          <a:endParaRPr lang="pt-BR"/>
        </a:p>
      </dgm:t>
    </dgm:pt>
    <dgm:pt modelId="{87252E93-B0CB-4723-8018-D64BBF2A9A30}">
      <dgm:prSet phldrT="[Texto]" custT="1"/>
      <dgm:spPr>
        <a:xfrm rot="16200000">
          <a:off x="631025" y="-631025"/>
          <a:ext cx="1785950" cy="3048000"/>
        </a:xfrm>
        <a:gradFill rotWithShape="0">
          <a:gsLst>
            <a:gs pos="0">
              <a:srgbClr val="99CC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9CC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9CC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Responsabilidade </a:t>
          </a:r>
        </a:p>
        <a:p>
          <a:r>
            <a:rPr lang="pt-BR" sz="1600" b="1" u="sng" dirty="0">
              <a:solidFill>
                <a:srgbClr val="000000"/>
              </a:solidFill>
              <a:latin typeface="Arial"/>
              <a:ea typeface="+mn-ea"/>
              <a:cs typeface="Arial"/>
            </a:rPr>
            <a:t>Objetiva</a:t>
          </a:r>
        </a:p>
        <a:p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da Pessoa Jurídica</a:t>
          </a:r>
        </a:p>
      </dgm:t>
    </dgm:pt>
    <dgm:pt modelId="{2AFD53E6-BC86-4CEB-AA89-B05700019811}" type="parTrans" cxnId="{A092C97D-607C-4C39-878E-415B5D1DAA58}">
      <dgm:prSet/>
      <dgm:spPr/>
      <dgm:t>
        <a:bodyPr/>
        <a:lstStyle/>
        <a:p>
          <a:endParaRPr lang="pt-BR"/>
        </a:p>
      </dgm:t>
    </dgm:pt>
    <dgm:pt modelId="{3CEC552C-1B5E-4C52-B66B-929C7EDB3C38}" type="sibTrans" cxnId="{A092C97D-607C-4C39-878E-415B5D1DAA58}">
      <dgm:prSet/>
      <dgm:spPr/>
      <dgm:t>
        <a:bodyPr/>
        <a:lstStyle/>
        <a:p>
          <a:endParaRPr lang="pt-BR"/>
        </a:p>
      </dgm:t>
    </dgm:pt>
    <dgm:pt modelId="{6FDE5DA9-CEDF-40B8-AA75-B647BE4E0768}">
      <dgm:prSet phldrT="[Texto]" custT="1"/>
      <dgm:spPr>
        <a:xfrm>
          <a:off x="3048000" y="0"/>
          <a:ext cx="3048000" cy="1785950"/>
        </a:xfrm>
        <a:gradFill rotWithShape="0">
          <a:gsLst>
            <a:gs pos="0">
              <a:srgbClr val="99CC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9CC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9CC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Responsabilidade</a:t>
          </a:r>
        </a:p>
        <a:p>
          <a:r>
            <a:rPr lang="pt-BR" sz="1600" b="1" u="sng" dirty="0">
              <a:solidFill>
                <a:srgbClr val="000000"/>
              </a:solidFill>
              <a:latin typeface="Arial"/>
              <a:ea typeface="+mn-ea"/>
              <a:cs typeface="Arial"/>
            </a:rPr>
            <a:t>Subjetiva </a:t>
          </a:r>
        </a:p>
        <a:p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das Pessoas Físicas</a:t>
          </a:r>
        </a:p>
      </dgm:t>
    </dgm:pt>
    <dgm:pt modelId="{AABC8B42-184D-4496-BD4E-014298179ACE}" type="parTrans" cxnId="{1866E1DC-5852-42C3-9FEE-C922838AE02F}">
      <dgm:prSet/>
      <dgm:spPr/>
      <dgm:t>
        <a:bodyPr/>
        <a:lstStyle/>
        <a:p>
          <a:endParaRPr lang="pt-BR"/>
        </a:p>
      </dgm:t>
    </dgm:pt>
    <dgm:pt modelId="{BB8EE4A6-2E3E-4336-92BF-9724233DE3C7}" type="sibTrans" cxnId="{1866E1DC-5852-42C3-9FEE-C922838AE02F}">
      <dgm:prSet/>
      <dgm:spPr/>
      <dgm:t>
        <a:bodyPr/>
        <a:lstStyle/>
        <a:p>
          <a:endParaRPr lang="pt-BR"/>
        </a:p>
      </dgm:t>
    </dgm:pt>
    <dgm:pt modelId="{E787601E-468E-421A-A374-AA74BA644F57}">
      <dgm:prSet phldrT="[Texto]" custT="1"/>
      <dgm:spPr>
        <a:xfrm rot="5400000">
          <a:off x="3679025" y="1154924"/>
          <a:ext cx="1785950" cy="3048000"/>
        </a:xfrm>
        <a:gradFill rotWithShape="0">
          <a:gsLst>
            <a:gs pos="0">
              <a:srgbClr val="99CC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9CC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9CC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pt-BR" sz="1600" b="1" u="sng" dirty="0">
              <a:solidFill>
                <a:srgbClr val="000000"/>
              </a:solidFill>
              <a:latin typeface="Arial"/>
              <a:ea typeface="+mn-ea"/>
              <a:cs typeface="Arial"/>
            </a:rPr>
            <a:t>Manutenção</a:t>
          </a:r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 da Responsabilidade</a:t>
          </a:r>
        </a:p>
        <a:p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nas hipóteses de Alteração, </a:t>
          </a:r>
        </a:p>
        <a:p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Transformação, Incorporação, </a:t>
          </a:r>
        </a:p>
        <a:p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Fusão ou Cisão</a:t>
          </a:r>
        </a:p>
      </dgm:t>
    </dgm:pt>
    <dgm:pt modelId="{7F6C02DA-7EFA-4055-8538-7D80448C4839}" type="sibTrans" cxnId="{7C4FAB75-F236-4C98-B08A-380173FE0D95}">
      <dgm:prSet/>
      <dgm:spPr/>
      <dgm:t>
        <a:bodyPr/>
        <a:lstStyle/>
        <a:p>
          <a:endParaRPr lang="pt-BR"/>
        </a:p>
      </dgm:t>
    </dgm:pt>
    <dgm:pt modelId="{A400C9E7-D7B3-40FC-AFBA-6AA06B17ADA6}" type="parTrans" cxnId="{7C4FAB75-F236-4C98-B08A-380173FE0D95}">
      <dgm:prSet/>
      <dgm:spPr/>
      <dgm:t>
        <a:bodyPr/>
        <a:lstStyle/>
        <a:p>
          <a:endParaRPr lang="pt-BR"/>
        </a:p>
      </dgm:t>
    </dgm:pt>
    <dgm:pt modelId="{3304631B-CF09-4910-8A8E-A18BE1036E24}">
      <dgm:prSet phldrT="[Texto]" custT="1"/>
      <dgm:spPr>
        <a:xfrm rot="10800000">
          <a:off x="0" y="1785950"/>
          <a:ext cx="3048000" cy="1785950"/>
        </a:xfrm>
        <a:gradFill rotWithShape="0">
          <a:gsLst>
            <a:gs pos="0">
              <a:srgbClr val="99CC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9CC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9CC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Responsabilidade</a:t>
          </a:r>
        </a:p>
        <a:p>
          <a:r>
            <a:rPr lang="pt-BR" sz="1600" b="1" u="sng" dirty="0">
              <a:solidFill>
                <a:srgbClr val="000000"/>
              </a:solidFill>
              <a:latin typeface="Arial"/>
              <a:ea typeface="+mn-ea"/>
              <a:cs typeface="Arial"/>
            </a:rPr>
            <a:t>Solidária</a:t>
          </a:r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 das Controladoras,</a:t>
          </a:r>
        </a:p>
        <a:p>
          <a:r>
            <a:rPr lang="pt-BR" sz="1600" b="1" dirty="0">
              <a:solidFill>
                <a:srgbClr val="000000"/>
              </a:solidFill>
              <a:latin typeface="Arial"/>
              <a:ea typeface="+mn-ea"/>
              <a:cs typeface="Arial"/>
            </a:rPr>
            <a:t>Controladas, Coligadas ou Consorciadas</a:t>
          </a:r>
        </a:p>
      </dgm:t>
    </dgm:pt>
    <dgm:pt modelId="{B32A6006-75CC-4159-87EF-88D7C0B6CE05}" type="sibTrans" cxnId="{3B2A1982-773A-46C6-9B5B-3F2E5D1AB217}">
      <dgm:prSet/>
      <dgm:spPr/>
      <dgm:t>
        <a:bodyPr/>
        <a:lstStyle/>
        <a:p>
          <a:endParaRPr lang="pt-BR"/>
        </a:p>
      </dgm:t>
    </dgm:pt>
    <dgm:pt modelId="{88692673-188E-4C73-8BFE-C822A712A70A}" type="parTrans" cxnId="{3B2A1982-773A-46C6-9B5B-3F2E5D1AB217}">
      <dgm:prSet/>
      <dgm:spPr/>
      <dgm:t>
        <a:bodyPr/>
        <a:lstStyle/>
        <a:p>
          <a:endParaRPr lang="pt-BR"/>
        </a:p>
      </dgm:t>
    </dgm:pt>
    <dgm:pt modelId="{1240D0DC-D499-4E7B-AC0A-4FEED565D2B3}" type="pres">
      <dgm:prSet presAssocID="{A2D124C9-3D2D-404E-A177-01ADD948576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A149BD-2410-41EC-AE5C-72763A8E0F19}" type="pres">
      <dgm:prSet presAssocID="{A2D124C9-3D2D-404E-A177-01ADD9485769}" presName="matrix" presStyleCnt="0"/>
      <dgm:spPr/>
    </dgm:pt>
    <dgm:pt modelId="{EA464C11-756F-4642-A8C2-212CBE4D8356}" type="pres">
      <dgm:prSet presAssocID="{A2D124C9-3D2D-404E-A177-01ADD9485769}" presName="tile1" presStyleLbl="node1" presStyleIdx="0" presStyleCnt="4"/>
      <dgm:spPr>
        <a:prstGeom prst="round1Rect">
          <a:avLst/>
        </a:prstGeom>
      </dgm:spPr>
    </dgm:pt>
    <dgm:pt modelId="{1825F766-ED3C-4B39-8205-42D6B594215C}" type="pres">
      <dgm:prSet presAssocID="{A2D124C9-3D2D-404E-A177-01ADD948576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366E647-8983-42B6-B8B5-60A24E12964E}" type="pres">
      <dgm:prSet presAssocID="{A2D124C9-3D2D-404E-A177-01ADD9485769}" presName="tile2" presStyleLbl="node1" presStyleIdx="1" presStyleCnt="4" custLinFactNeighborX="2344" custLinFactNeighborY="-1954"/>
      <dgm:spPr>
        <a:prstGeom prst="round1Rect">
          <a:avLst/>
        </a:prstGeom>
      </dgm:spPr>
    </dgm:pt>
    <dgm:pt modelId="{632D10D9-4364-447A-B198-06F240D41F08}" type="pres">
      <dgm:prSet presAssocID="{A2D124C9-3D2D-404E-A177-01ADD948576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E6AFB2E-5FF7-44A4-85C9-D7FC6A897D61}" type="pres">
      <dgm:prSet presAssocID="{A2D124C9-3D2D-404E-A177-01ADD9485769}" presName="tile3" presStyleLbl="node1" presStyleIdx="2" presStyleCnt="4"/>
      <dgm:spPr>
        <a:prstGeom prst="round1Rect">
          <a:avLst/>
        </a:prstGeom>
      </dgm:spPr>
    </dgm:pt>
    <dgm:pt modelId="{43BF1431-B377-4C28-BDE8-030647C9905C}" type="pres">
      <dgm:prSet presAssocID="{A2D124C9-3D2D-404E-A177-01ADD948576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14E2D27-1A1F-4A38-A7AD-FC2C91FB9C2F}" type="pres">
      <dgm:prSet presAssocID="{A2D124C9-3D2D-404E-A177-01ADD9485769}" presName="tile4" presStyleLbl="node1" presStyleIdx="3" presStyleCnt="4"/>
      <dgm:spPr>
        <a:prstGeom prst="round1Rect">
          <a:avLst/>
        </a:prstGeom>
      </dgm:spPr>
    </dgm:pt>
    <dgm:pt modelId="{87776CCA-94D5-42B6-B0C7-4E5787EEB1DC}" type="pres">
      <dgm:prSet presAssocID="{A2D124C9-3D2D-404E-A177-01ADD948576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A04B6B0-9AC7-4B51-8C19-4641276472F0}" type="pres">
      <dgm:prSet presAssocID="{A2D124C9-3D2D-404E-A177-01ADD9485769}" presName="centerTile" presStyleLbl="fgShp" presStyleIdx="0" presStyleCnt="1" custScaleX="106918">
        <dgm:presLayoutVars>
          <dgm:chMax val="0"/>
          <dgm:chPref val="0"/>
        </dgm:presLayoutVars>
      </dgm:prSet>
      <dgm:spPr>
        <a:prstGeom prst="roundRect">
          <a:avLst/>
        </a:prstGeom>
      </dgm:spPr>
    </dgm:pt>
  </dgm:ptLst>
  <dgm:cxnLst>
    <dgm:cxn modelId="{83AF4E16-1EA3-42F8-8365-C24319FAF7EB}" type="presOf" srcId="{27EE3466-7D32-45A5-B8D1-C57DDA0757BE}" destId="{4A04B6B0-9AC7-4B51-8C19-4641276472F0}" srcOrd="0" destOrd="0" presId="urn:microsoft.com/office/officeart/2005/8/layout/matrix1"/>
    <dgm:cxn modelId="{611A992A-0EDF-4F82-9967-59020A432CA2}" type="presOf" srcId="{87252E93-B0CB-4723-8018-D64BBF2A9A30}" destId="{EA464C11-756F-4642-A8C2-212CBE4D8356}" srcOrd="0" destOrd="0" presId="urn:microsoft.com/office/officeart/2005/8/layout/matrix1"/>
    <dgm:cxn modelId="{C43F585B-F1B0-43B6-BE14-CBF105B0A4DD}" srcId="{A2D124C9-3D2D-404E-A177-01ADD9485769}" destId="{27EE3466-7D32-45A5-B8D1-C57DDA0757BE}" srcOrd="0" destOrd="0" parTransId="{B54D8621-16DF-4D7E-8D62-EFF4DCFAEE6B}" sibTransId="{2229411E-94C9-468A-9A39-7C4DB27E67F1}"/>
    <dgm:cxn modelId="{7C4FAB75-F236-4C98-B08A-380173FE0D95}" srcId="{27EE3466-7D32-45A5-B8D1-C57DDA0757BE}" destId="{E787601E-468E-421A-A374-AA74BA644F57}" srcOrd="3" destOrd="0" parTransId="{A400C9E7-D7B3-40FC-AFBA-6AA06B17ADA6}" sibTransId="{7F6C02DA-7EFA-4055-8538-7D80448C4839}"/>
    <dgm:cxn modelId="{A092C97D-607C-4C39-878E-415B5D1DAA58}" srcId="{27EE3466-7D32-45A5-B8D1-C57DDA0757BE}" destId="{87252E93-B0CB-4723-8018-D64BBF2A9A30}" srcOrd="0" destOrd="0" parTransId="{2AFD53E6-BC86-4CEB-AA89-B05700019811}" sibTransId="{3CEC552C-1B5E-4C52-B66B-929C7EDB3C38}"/>
    <dgm:cxn modelId="{3B2A1982-773A-46C6-9B5B-3F2E5D1AB217}" srcId="{27EE3466-7D32-45A5-B8D1-C57DDA0757BE}" destId="{3304631B-CF09-4910-8A8E-A18BE1036E24}" srcOrd="2" destOrd="0" parTransId="{88692673-188E-4C73-8BFE-C822A712A70A}" sibTransId="{B32A6006-75CC-4159-87EF-88D7C0B6CE05}"/>
    <dgm:cxn modelId="{D7369C83-5A7A-4445-9646-52CD10B11B21}" type="presOf" srcId="{E787601E-468E-421A-A374-AA74BA644F57}" destId="{014E2D27-1A1F-4A38-A7AD-FC2C91FB9C2F}" srcOrd="0" destOrd="0" presId="urn:microsoft.com/office/officeart/2005/8/layout/matrix1"/>
    <dgm:cxn modelId="{5605A08C-21E9-4887-8F5D-F3BAEDB2F5A5}" type="presOf" srcId="{3304631B-CF09-4910-8A8E-A18BE1036E24}" destId="{43BF1431-B377-4C28-BDE8-030647C9905C}" srcOrd="1" destOrd="0" presId="urn:microsoft.com/office/officeart/2005/8/layout/matrix1"/>
    <dgm:cxn modelId="{4A322793-581D-4A1A-9F3D-DAF08E9A9C4A}" type="presOf" srcId="{3304631B-CF09-4910-8A8E-A18BE1036E24}" destId="{EE6AFB2E-5FF7-44A4-85C9-D7FC6A897D61}" srcOrd="0" destOrd="0" presId="urn:microsoft.com/office/officeart/2005/8/layout/matrix1"/>
    <dgm:cxn modelId="{11DBA39A-0A78-41B8-A240-EB7FA7E853C7}" type="presOf" srcId="{6FDE5DA9-CEDF-40B8-AA75-B647BE4E0768}" destId="{632D10D9-4364-447A-B198-06F240D41F08}" srcOrd="1" destOrd="0" presId="urn:microsoft.com/office/officeart/2005/8/layout/matrix1"/>
    <dgm:cxn modelId="{B75338AF-21D4-4787-A7E3-D317C67505F0}" type="presOf" srcId="{A2D124C9-3D2D-404E-A177-01ADD9485769}" destId="{1240D0DC-D499-4E7B-AC0A-4FEED565D2B3}" srcOrd="0" destOrd="0" presId="urn:microsoft.com/office/officeart/2005/8/layout/matrix1"/>
    <dgm:cxn modelId="{CECF2BCC-09A6-48A5-993E-BCF600CC39AA}" type="presOf" srcId="{6FDE5DA9-CEDF-40B8-AA75-B647BE4E0768}" destId="{2366E647-8983-42B6-B8B5-60A24E12964E}" srcOrd="0" destOrd="0" presId="urn:microsoft.com/office/officeart/2005/8/layout/matrix1"/>
    <dgm:cxn modelId="{1866E1DC-5852-42C3-9FEE-C922838AE02F}" srcId="{27EE3466-7D32-45A5-B8D1-C57DDA0757BE}" destId="{6FDE5DA9-CEDF-40B8-AA75-B647BE4E0768}" srcOrd="1" destOrd="0" parTransId="{AABC8B42-184D-4496-BD4E-014298179ACE}" sibTransId="{BB8EE4A6-2E3E-4336-92BF-9724233DE3C7}"/>
    <dgm:cxn modelId="{D71C80DD-20B1-4C2C-9E3B-08FE4F42542E}" type="presOf" srcId="{E787601E-468E-421A-A374-AA74BA644F57}" destId="{87776CCA-94D5-42B6-B0C7-4E5787EEB1DC}" srcOrd="1" destOrd="0" presId="urn:microsoft.com/office/officeart/2005/8/layout/matrix1"/>
    <dgm:cxn modelId="{F5A603E2-EC98-4410-9617-27E6B69657F5}" type="presOf" srcId="{87252E93-B0CB-4723-8018-D64BBF2A9A30}" destId="{1825F766-ED3C-4B39-8205-42D6B594215C}" srcOrd="1" destOrd="0" presId="urn:microsoft.com/office/officeart/2005/8/layout/matrix1"/>
    <dgm:cxn modelId="{29E5E696-587D-4D9C-B008-2AD9985ACA40}" type="presParOf" srcId="{1240D0DC-D499-4E7B-AC0A-4FEED565D2B3}" destId="{ACA149BD-2410-41EC-AE5C-72763A8E0F19}" srcOrd="0" destOrd="0" presId="urn:microsoft.com/office/officeart/2005/8/layout/matrix1"/>
    <dgm:cxn modelId="{62CA08B2-3291-4816-B567-BC61D8E24B95}" type="presParOf" srcId="{ACA149BD-2410-41EC-AE5C-72763A8E0F19}" destId="{EA464C11-756F-4642-A8C2-212CBE4D8356}" srcOrd="0" destOrd="0" presId="urn:microsoft.com/office/officeart/2005/8/layout/matrix1"/>
    <dgm:cxn modelId="{405BCDCD-DA0C-4E4E-8B95-96D3E035F3E2}" type="presParOf" srcId="{ACA149BD-2410-41EC-AE5C-72763A8E0F19}" destId="{1825F766-ED3C-4B39-8205-42D6B594215C}" srcOrd="1" destOrd="0" presId="urn:microsoft.com/office/officeart/2005/8/layout/matrix1"/>
    <dgm:cxn modelId="{B26F3233-250E-42CD-85A3-22AC3540E657}" type="presParOf" srcId="{ACA149BD-2410-41EC-AE5C-72763A8E0F19}" destId="{2366E647-8983-42B6-B8B5-60A24E12964E}" srcOrd="2" destOrd="0" presId="urn:microsoft.com/office/officeart/2005/8/layout/matrix1"/>
    <dgm:cxn modelId="{994BFE8E-1EE9-4C32-888E-350FDFA62AFC}" type="presParOf" srcId="{ACA149BD-2410-41EC-AE5C-72763A8E0F19}" destId="{632D10D9-4364-447A-B198-06F240D41F08}" srcOrd="3" destOrd="0" presId="urn:microsoft.com/office/officeart/2005/8/layout/matrix1"/>
    <dgm:cxn modelId="{6AFE2F5B-2D33-4900-BB2F-065B5B8B369A}" type="presParOf" srcId="{ACA149BD-2410-41EC-AE5C-72763A8E0F19}" destId="{EE6AFB2E-5FF7-44A4-85C9-D7FC6A897D61}" srcOrd="4" destOrd="0" presId="urn:microsoft.com/office/officeart/2005/8/layout/matrix1"/>
    <dgm:cxn modelId="{84CDECD3-F84C-47A5-ACAA-619353DB28B7}" type="presParOf" srcId="{ACA149BD-2410-41EC-AE5C-72763A8E0F19}" destId="{43BF1431-B377-4C28-BDE8-030647C9905C}" srcOrd="5" destOrd="0" presId="urn:microsoft.com/office/officeart/2005/8/layout/matrix1"/>
    <dgm:cxn modelId="{3229F79D-8817-4B86-A6AB-1871BAB50FA4}" type="presParOf" srcId="{ACA149BD-2410-41EC-AE5C-72763A8E0F19}" destId="{014E2D27-1A1F-4A38-A7AD-FC2C91FB9C2F}" srcOrd="6" destOrd="0" presId="urn:microsoft.com/office/officeart/2005/8/layout/matrix1"/>
    <dgm:cxn modelId="{8DE6DDB7-6A99-49D3-95D3-4F7F80B9DD8B}" type="presParOf" srcId="{ACA149BD-2410-41EC-AE5C-72763A8E0F19}" destId="{87776CCA-94D5-42B6-B0C7-4E5787EEB1DC}" srcOrd="7" destOrd="0" presId="urn:microsoft.com/office/officeart/2005/8/layout/matrix1"/>
    <dgm:cxn modelId="{C155BD33-BFCD-4845-992D-BA09F8B1BBC5}" type="presParOf" srcId="{1240D0DC-D499-4E7B-AC0A-4FEED565D2B3}" destId="{4A04B6B0-9AC7-4B51-8C19-4641276472F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3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596108E4-F404-4FD6-BC93-9E804CDB4CD4}">
      <dgm:prSet phldrT="[Texto]" custT="1"/>
      <dgm:spPr>
        <a:xfrm>
          <a:off x="860883" y="1038018"/>
          <a:ext cx="7571137" cy="849288"/>
        </a:xfrm>
      </dgm:spPr>
      <dgm:t>
        <a:bodyPr/>
        <a:lstStyle/>
        <a:p>
          <a:pPr algn="just"/>
          <a:r>
            <a:rPr lang="pt-BR" sz="2400" b="0" dirty="0"/>
            <a:t>II - comprovadamente, financiar, custear, patrocinar ou de qualquer modo subvencionar a prática dos atos ilícitos previstos nesta Lei</a:t>
          </a:r>
          <a:r>
            <a:rPr lang="pt-BR" sz="3000" b="0" dirty="0"/>
            <a:t>;</a:t>
          </a:r>
          <a:endParaRPr lang="pt-BR" sz="3000" b="1" dirty="0">
            <a:latin typeface="Calibri"/>
            <a:ea typeface="+mn-ea"/>
            <a:cs typeface="+mn-cs"/>
          </a:endParaRP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/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/>
        </a:p>
      </dgm:t>
    </dgm:pt>
    <dgm:pt modelId="{68DA7790-8A51-4BDD-994C-50BAB9C28374}">
      <dgm:prSet phldrT="[Texto]" custT="1"/>
      <dgm:spPr>
        <a:xfrm>
          <a:off x="441508" y="292438"/>
          <a:ext cx="7990511" cy="585252"/>
        </a:xfrm>
      </dgm:spPr>
      <dgm:t>
        <a:bodyPr/>
        <a:lstStyle/>
        <a:p>
          <a:pPr algn="just"/>
          <a:r>
            <a:rPr lang="pt-BR" sz="2400" b="0" dirty="0"/>
            <a:t>I - prometer, oferecer ou dar, direta ou indiretamente, vantagem indevida a agente público, ou a terceira pessoa a ele relacionada; </a:t>
          </a:r>
          <a:endParaRPr lang="pt-BR" sz="2400" b="1" dirty="0">
            <a:latin typeface="Calibri"/>
            <a:ea typeface="+mn-ea"/>
            <a:cs typeface="+mn-cs"/>
          </a:endParaRPr>
        </a:p>
      </dgm:t>
    </dgm:pt>
    <dgm:pt modelId="{E3964ECB-D67D-43A3-9480-9E06967C32EB}" type="parTrans" cxnId="{8AB32247-23A4-4CE7-9DCB-95C1AEBAA82D}">
      <dgm:prSet/>
      <dgm:spPr/>
      <dgm:t>
        <a:bodyPr/>
        <a:lstStyle/>
        <a:p>
          <a:endParaRPr lang="pt-BR"/>
        </a:p>
      </dgm:t>
    </dgm:pt>
    <dgm:pt modelId="{E1715CF6-3FDD-40F6-9690-449ADB352C3C}" type="sibTrans" cxnId="{8AB32247-23A4-4CE7-9DCB-95C1AEBAA82D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2"/>
      <dgm:spPr/>
    </dgm:pt>
    <dgm:pt modelId="{A8340753-BF6E-42DF-BF5F-9BB883B2FE49}" type="pres">
      <dgm:prSet presAssocID="{6614277E-B745-4B26-9CB1-4F8E0B11B0C2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43"/>
          </a:avLst>
        </a:prstGeom>
      </dgm:spPr>
    </dgm:pt>
    <dgm:pt modelId="{8AC83646-E1E0-464E-A9CF-9E80F72564FD}" type="pres">
      <dgm:prSet presAssocID="{6614277E-B745-4B26-9CB1-4F8E0B11B0C2}" presName="extraNode" presStyleLbl="node1" presStyleIdx="0" presStyleCnt="2"/>
      <dgm:spPr/>
    </dgm:pt>
    <dgm:pt modelId="{0C1216A9-144A-437B-BFD2-A19EEB82C1AE}" type="pres">
      <dgm:prSet presAssocID="{6614277E-B745-4B26-9CB1-4F8E0B11B0C2}" presName="dstNode" presStyleLbl="node1" presStyleIdx="0" presStyleCnt="2"/>
      <dgm:spPr/>
    </dgm:pt>
    <dgm:pt modelId="{0AD21C59-6C8C-4043-A4A7-01EADE85FC4A}" type="pres">
      <dgm:prSet presAssocID="{68DA7790-8A51-4BDD-994C-50BAB9C28374}" presName="text_1" presStyleLbl="node1" presStyleIdx="0" presStyleCnt="2" custScaleY="90790">
        <dgm:presLayoutVars>
          <dgm:bulletEnabled val="1"/>
        </dgm:presLayoutVars>
      </dgm:prSet>
      <dgm:spPr/>
    </dgm:pt>
    <dgm:pt modelId="{8E38B96E-23D9-4A47-AE0D-D5A7F67958CE}" type="pres">
      <dgm:prSet presAssocID="{68DA7790-8A51-4BDD-994C-50BAB9C28374}" presName="accent_1" presStyleCnt="0"/>
      <dgm:spPr/>
    </dgm:pt>
    <dgm:pt modelId="{950830A1-3E72-4BA8-A200-F7ABC06F556E}" type="pres">
      <dgm:prSet presAssocID="{68DA7790-8A51-4BDD-994C-50BAB9C28374}" presName="accentRepeatNode" presStyleLbl="solidFgAcc1" presStyleIdx="0" presStyleCnt="2"/>
      <dgm:spPr/>
    </dgm:pt>
    <dgm:pt modelId="{1606FCEE-A09B-4796-80E9-95A02AE91DEA}" type="pres">
      <dgm:prSet presAssocID="{596108E4-F404-4FD6-BC93-9E804CDB4CD4}" presName="text_2" presStyleLbl="node1" presStyleIdx="1" presStyleCnt="2" custScaleY="81538">
        <dgm:presLayoutVars>
          <dgm:bulletEnabled val="1"/>
        </dgm:presLayoutVars>
      </dgm:prSet>
      <dgm:spPr>
        <a:prstGeom prst="rect">
          <a:avLst/>
        </a:prstGeom>
      </dgm:spPr>
    </dgm:pt>
    <dgm:pt modelId="{66D4CC68-73A9-4971-A1BF-AC66A87BFCEB}" type="pres">
      <dgm:prSet presAssocID="{596108E4-F404-4FD6-BC93-9E804CDB4CD4}" presName="accent_2" presStyleCnt="0"/>
      <dgm:spPr/>
    </dgm:pt>
    <dgm:pt modelId="{A87C3D84-6099-4CA2-B5AC-8EC8B58EFB09}" type="pres">
      <dgm:prSet presAssocID="{596108E4-F404-4FD6-BC93-9E804CDB4CD4}" presName="accentRepeatNode" presStyleLbl="solidFgAcc1" presStyleIdx="1" presStyleCnt="2"/>
      <dgm:spPr>
        <a:xfrm>
          <a:off x="495100" y="1096879"/>
          <a:ext cx="731565" cy="731565"/>
        </a:xfrm>
        <a:prstGeom prst="ellipse">
          <a:avLst/>
        </a:prstGeom>
      </dgm:spPr>
    </dgm:pt>
  </dgm:ptLst>
  <dgm:cxnLst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EE0CAB28-98C5-4B51-9327-5CE141584027}" type="presOf" srcId="{68DA7790-8A51-4BDD-994C-50BAB9C28374}" destId="{0AD21C59-6C8C-4043-A4A7-01EADE85FC4A}" srcOrd="0" destOrd="0" presId="urn:microsoft.com/office/officeart/2008/layout/VerticalCurvedList"/>
    <dgm:cxn modelId="{03EA042C-2155-42DC-8880-B141774061D6}" type="presOf" srcId="{596108E4-F404-4FD6-BC93-9E804CDB4CD4}" destId="{1606FCEE-A09B-4796-80E9-95A02AE91DEA}" srcOrd="0" destOrd="0" presId="urn:microsoft.com/office/officeart/2008/layout/VerticalCurvedList"/>
    <dgm:cxn modelId="{0363DB62-BFD5-4EDC-B626-CA5E1CF093C0}" type="presOf" srcId="{E1715CF6-3FDD-40F6-9690-449ADB352C3C}" destId="{A8340753-BF6E-42DF-BF5F-9BB883B2FE49}" srcOrd="0" destOrd="0" presId="urn:microsoft.com/office/officeart/2008/layout/VerticalCurvedList"/>
    <dgm:cxn modelId="{8AB32247-23A4-4CE7-9DCB-95C1AEBAA82D}" srcId="{6614277E-B745-4B26-9CB1-4F8E0B11B0C2}" destId="{68DA7790-8A51-4BDD-994C-50BAB9C28374}" srcOrd="0" destOrd="0" parTransId="{E3964ECB-D67D-43A3-9480-9E06967C32EB}" sibTransId="{E1715CF6-3FDD-40F6-9690-449ADB352C3C}"/>
    <dgm:cxn modelId="{65E8DB92-0B1B-4346-BA8A-0211465CA766}" type="presOf" srcId="{6614277E-B745-4B26-9CB1-4F8E0B11B0C2}" destId="{A17A55D7-7867-422B-97B4-CDD2ECAED02F}" srcOrd="0" destOrd="0" presId="urn:microsoft.com/office/officeart/2008/layout/VerticalCurvedList"/>
    <dgm:cxn modelId="{4974E265-0CAA-44CE-AADA-89F03A499737}" type="presParOf" srcId="{A17A55D7-7867-422B-97B4-CDD2ECAED02F}" destId="{7685772A-306E-4AD1-9BDE-599B5C97D814}" srcOrd="0" destOrd="0" presId="urn:microsoft.com/office/officeart/2008/layout/VerticalCurvedList"/>
    <dgm:cxn modelId="{019D26E7-4C32-4C11-A470-F497281F42C2}" type="presParOf" srcId="{7685772A-306E-4AD1-9BDE-599B5C97D814}" destId="{6BC1E064-1E1E-4AAA-A81E-37D55B3BFDF3}" srcOrd="0" destOrd="0" presId="urn:microsoft.com/office/officeart/2008/layout/VerticalCurvedList"/>
    <dgm:cxn modelId="{10CB7BBE-BA79-49CE-ABEF-590E339C4C37}" type="presParOf" srcId="{6BC1E064-1E1E-4AAA-A81E-37D55B3BFDF3}" destId="{B6BCA3EC-BB8D-4CA7-B0BF-5BB112054027}" srcOrd="0" destOrd="0" presId="urn:microsoft.com/office/officeart/2008/layout/VerticalCurvedList"/>
    <dgm:cxn modelId="{51AEDFCB-8142-4F9A-B8C4-97B51A791D38}" type="presParOf" srcId="{6BC1E064-1E1E-4AAA-A81E-37D55B3BFDF3}" destId="{A8340753-BF6E-42DF-BF5F-9BB883B2FE49}" srcOrd="1" destOrd="0" presId="urn:microsoft.com/office/officeart/2008/layout/VerticalCurvedList"/>
    <dgm:cxn modelId="{E258BAAF-2AB2-43E7-92B8-F4C9BAAE1C17}" type="presParOf" srcId="{6BC1E064-1E1E-4AAA-A81E-37D55B3BFDF3}" destId="{8AC83646-E1E0-464E-A9CF-9E80F72564FD}" srcOrd="2" destOrd="0" presId="urn:microsoft.com/office/officeart/2008/layout/VerticalCurvedList"/>
    <dgm:cxn modelId="{3D0B93FD-D8FF-4F19-8271-3993A8CF6B4B}" type="presParOf" srcId="{6BC1E064-1E1E-4AAA-A81E-37D55B3BFDF3}" destId="{0C1216A9-144A-437B-BFD2-A19EEB82C1AE}" srcOrd="3" destOrd="0" presId="urn:microsoft.com/office/officeart/2008/layout/VerticalCurvedList"/>
    <dgm:cxn modelId="{82A38183-6E88-4DEB-BB92-2F39D2874030}" type="presParOf" srcId="{7685772A-306E-4AD1-9BDE-599B5C97D814}" destId="{0AD21C59-6C8C-4043-A4A7-01EADE85FC4A}" srcOrd="1" destOrd="0" presId="urn:microsoft.com/office/officeart/2008/layout/VerticalCurvedList"/>
    <dgm:cxn modelId="{1D96158B-7365-4B3F-A18D-60B85B92E721}" type="presParOf" srcId="{7685772A-306E-4AD1-9BDE-599B5C97D814}" destId="{8E38B96E-23D9-4A47-AE0D-D5A7F67958CE}" srcOrd="2" destOrd="0" presId="urn:microsoft.com/office/officeart/2008/layout/VerticalCurvedList"/>
    <dgm:cxn modelId="{DEE119F4-F059-4431-A978-98273D3658D0}" type="presParOf" srcId="{8E38B96E-23D9-4A47-AE0D-D5A7F67958CE}" destId="{950830A1-3E72-4BA8-A200-F7ABC06F556E}" srcOrd="0" destOrd="0" presId="urn:microsoft.com/office/officeart/2008/layout/VerticalCurvedList"/>
    <dgm:cxn modelId="{D103D895-6588-414A-A111-D669B63D1F1D}" type="presParOf" srcId="{7685772A-306E-4AD1-9BDE-599B5C97D814}" destId="{1606FCEE-A09B-4796-80E9-95A02AE91DEA}" srcOrd="3" destOrd="0" presId="urn:microsoft.com/office/officeart/2008/layout/VerticalCurvedList"/>
    <dgm:cxn modelId="{46B58728-9B34-4347-8FE6-D0B93D2F0037}" type="presParOf" srcId="{7685772A-306E-4AD1-9BDE-599B5C97D814}" destId="{66D4CC68-73A9-4971-A1BF-AC66A87BFCEB}" srcOrd="4" destOrd="0" presId="urn:microsoft.com/office/officeart/2008/layout/VerticalCurvedList"/>
    <dgm:cxn modelId="{761F0018-41E8-4AE9-B21C-F454D5A5D0B9}" type="presParOf" srcId="{66D4CC68-73A9-4971-A1BF-AC66A87BFCEB}" destId="{A87C3D84-6099-4CA2-B5AC-8EC8B58EFB09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3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596108E4-F404-4FD6-BC93-9E804CDB4CD4}">
      <dgm:prSet phldrT="[Texto]" custT="1"/>
      <dgm:spPr>
        <a:xfrm>
          <a:off x="860883" y="1038018"/>
          <a:ext cx="7571137" cy="849288"/>
        </a:xfrm>
      </dgm:spPr>
      <dgm:t>
        <a:bodyPr/>
        <a:lstStyle/>
        <a:p>
          <a:pPr algn="just"/>
          <a:r>
            <a:rPr lang="pt-BR" sz="2400" b="0" dirty="0"/>
            <a:t>V - dificultar atividade de investigação ou fiscalização de órgãos, entidades ou agentes públicos, ou intervir em sua atuação, inclusive no âmbito das agências reguladoras e dos órgãos de fiscalização do sistema financeiro nacional</a:t>
          </a:r>
          <a:r>
            <a:rPr lang="pt-BR" sz="3000" b="0" dirty="0"/>
            <a:t>;</a:t>
          </a:r>
          <a:endParaRPr lang="pt-BR" sz="3000" b="1" dirty="0">
            <a:latin typeface="Calibri"/>
            <a:ea typeface="+mn-ea"/>
            <a:cs typeface="+mn-cs"/>
          </a:endParaRP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/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/>
        </a:p>
      </dgm:t>
    </dgm:pt>
    <dgm:pt modelId="{68DA7790-8A51-4BDD-994C-50BAB9C28374}">
      <dgm:prSet phldrT="[Texto]" custT="1"/>
      <dgm:spPr>
        <a:xfrm>
          <a:off x="441508" y="292438"/>
          <a:ext cx="7990511" cy="585252"/>
        </a:xfrm>
      </dgm:spPr>
      <dgm:t>
        <a:bodyPr/>
        <a:lstStyle/>
        <a:p>
          <a:pPr algn="just"/>
          <a:r>
            <a:rPr lang="pt-BR" sz="2400" b="0" dirty="0"/>
            <a:t>III - comprovadamente, utilizar-se de interposta pessoa física ou jurídica para ocultar ou dissimular seus reais interesses ou a identidade dos beneficiários dos atos praticados; </a:t>
          </a:r>
          <a:endParaRPr lang="pt-BR" sz="2400" b="1" dirty="0">
            <a:latin typeface="Calibri"/>
            <a:ea typeface="+mn-ea"/>
            <a:cs typeface="+mn-cs"/>
          </a:endParaRPr>
        </a:p>
      </dgm:t>
    </dgm:pt>
    <dgm:pt modelId="{E3964ECB-D67D-43A3-9480-9E06967C32EB}" type="parTrans" cxnId="{8AB32247-23A4-4CE7-9DCB-95C1AEBAA82D}">
      <dgm:prSet/>
      <dgm:spPr/>
      <dgm:t>
        <a:bodyPr/>
        <a:lstStyle/>
        <a:p>
          <a:endParaRPr lang="pt-BR"/>
        </a:p>
      </dgm:t>
    </dgm:pt>
    <dgm:pt modelId="{E1715CF6-3FDD-40F6-9690-449ADB352C3C}" type="sibTrans" cxnId="{8AB32247-23A4-4CE7-9DCB-95C1AEBAA82D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2"/>
      <dgm:spPr/>
    </dgm:pt>
    <dgm:pt modelId="{A8340753-BF6E-42DF-BF5F-9BB883B2FE49}" type="pres">
      <dgm:prSet presAssocID="{6614277E-B745-4B26-9CB1-4F8E0B11B0C2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43"/>
          </a:avLst>
        </a:prstGeom>
      </dgm:spPr>
    </dgm:pt>
    <dgm:pt modelId="{8AC83646-E1E0-464E-A9CF-9E80F72564FD}" type="pres">
      <dgm:prSet presAssocID="{6614277E-B745-4B26-9CB1-4F8E0B11B0C2}" presName="extraNode" presStyleLbl="node1" presStyleIdx="0" presStyleCnt="2"/>
      <dgm:spPr/>
    </dgm:pt>
    <dgm:pt modelId="{0C1216A9-144A-437B-BFD2-A19EEB82C1AE}" type="pres">
      <dgm:prSet presAssocID="{6614277E-B745-4B26-9CB1-4F8E0B11B0C2}" presName="dstNode" presStyleLbl="node1" presStyleIdx="0" presStyleCnt="2"/>
      <dgm:spPr/>
    </dgm:pt>
    <dgm:pt modelId="{0AD21C59-6C8C-4043-A4A7-01EADE85FC4A}" type="pres">
      <dgm:prSet presAssocID="{68DA7790-8A51-4BDD-994C-50BAB9C28374}" presName="text_1" presStyleLbl="node1" presStyleIdx="0" presStyleCnt="2" custScaleY="113850">
        <dgm:presLayoutVars>
          <dgm:bulletEnabled val="1"/>
        </dgm:presLayoutVars>
      </dgm:prSet>
      <dgm:spPr/>
    </dgm:pt>
    <dgm:pt modelId="{8E38B96E-23D9-4A47-AE0D-D5A7F67958CE}" type="pres">
      <dgm:prSet presAssocID="{68DA7790-8A51-4BDD-994C-50BAB9C28374}" presName="accent_1" presStyleCnt="0"/>
      <dgm:spPr/>
    </dgm:pt>
    <dgm:pt modelId="{950830A1-3E72-4BA8-A200-F7ABC06F556E}" type="pres">
      <dgm:prSet presAssocID="{68DA7790-8A51-4BDD-994C-50BAB9C28374}" presName="accentRepeatNode" presStyleLbl="solidFgAcc1" presStyleIdx="0" presStyleCnt="2"/>
      <dgm:spPr/>
    </dgm:pt>
    <dgm:pt modelId="{1606FCEE-A09B-4796-80E9-95A02AE91DEA}" type="pres">
      <dgm:prSet presAssocID="{596108E4-F404-4FD6-BC93-9E804CDB4CD4}" presName="text_2" presStyleLbl="node1" presStyleIdx="1" presStyleCnt="2" custScaleY="156932">
        <dgm:presLayoutVars>
          <dgm:bulletEnabled val="1"/>
        </dgm:presLayoutVars>
      </dgm:prSet>
      <dgm:spPr>
        <a:prstGeom prst="rect">
          <a:avLst/>
        </a:prstGeom>
      </dgm:spPr>
    </dgm:pt>
    <dgm:pt modelId="{66D4CC68-73A9-4971-A1BF-AC66A87BFCEB}" type="pres">
      <dgm:prSet presAssocID="{596108E4-F404-4FD6-BC93-9E804CDB4CD4}" presName="accent_2" presStyleCnt="0"/>
      <dgm:spPr/>
    </dgm:pt>
    <dgm:pt modelId="{A87C3D84-6099-4CA2-B5AC-8EC8B58EFB09}" type="pres">
      <dgm:prSet presAssocID="{596108E4-F404-4FD6-BC93-9E804CDB4CD4}" presName="accentRepeatNode" presStyleLbl="solidFgAcc1" presStyleIdx="1" presStyleCnt="2"/>
      <dgm:spPr>
        <a:xfrm>
          <a:off x="495100" y="1096879"/>
          <a:ext cx="731565" cy="731565"/>
        </a:xfrm>
        <a:prstGeom prst="ellipse">
          <a:avLst/>
        </a:prstGeom>
      </dgm:spPr>
    </dgm:pt>
  </dgm:ptLst>
  <dgm:cxnLst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8AB32247-23A4-4CE7-9DCB-95C1AEBAA82D}" srcId="{6614277E-B745-4B26-9CB1-4F8E0B11B0C2}" destId="{68DA7790-8A51-4BDD-994C-50BAB9C28374}" srcOrd="0" destOrd="0" parTransId="{E3964ECB-D67D-43A3-9480-9E06967C32EB}" sibTransId="{E1715CF6-3FDD-40F6-9690-449ADB352C3C}"/>
    <dgm:cxn modelId="{B33C3654-AA9D-41E7-8358-2C2A67F9AC64}" type="presOf" srcId="{E1715CF6-3FDD-40F6-9690-449ADB352C3C}" destId="{A8340753-BF6E-42DF-BF5F-9BB883B2FE49}" srcOrd="0" destOrd="0" presId="urn:microsoft.com/office/officeart/2008/layout/VerticalCurvedList"/>
    <dgm:cxn modelId="{A4A06693-70E0-4D45-9AFE-AD1AB1C26754}" type="presOf" srcId="{596108E4-F404-4FD6-BC93-9E804CDB4CD4}" destId="{1606FCEE-A09B-4796-80E9-95A02AE91DEA}" srcOrd="0" destOrd="0" presId="urn:microsoft.com/office/officeart/2008/layout/VerticalCurvedList"/>
    <dgm:cxn modelId="{E0DA2F98-4B2C-4038-B381-767B04ABBE4E}" type="presOf" srcId="{68DA7790-8A51-4BDD-994C-50BAB9C28374}" destId="{0AD21C59-6C8C-4043-A4A7-01EADE85FC4A}" srcOrd="0" destOrd="0" presId="urn:microsoft.com/office/officeart/2008/layout/VerticalCurvedList"/>
    <dgm:cxn modelId="{0E09C1BB-148D-41D6-8BA4-29AC4C70AC2F}" type="presOf" srcId="{6614277E-B745-4B26-9CB1-4F8E0B11B0C2}" destId="{A17A55D7-7867-422B-97B4-CDD2ECAED02F}" srcOrd="0" destOrd="0" presId="urn:microsoft.com/office/officeart/2008/layout/VerticalCurvedList"/>
    <dgm:cxn modelId="{E660AAD5-FF43-431E-9800-6F3A41E1C8ED}" type="presParOf" srcId="{A17A55D7-7867-422B-97B4-CDD2ECAED02F}" destId="{7685772A-306E-4AD1-9BDE-599B5C97D814}" srcOrd="0" destOrd="0" presId="urn:microsoft.com/office/officeart/2008/layout/VerticalCurvedList"/>
    <dgm:cxn modelId="{0C713417-6187-4F6F-98BA-98AD05A081BB}" type="presParOf" srcId="{7685772A-306E-4AD1-9BDE-599B5C97D814}" destId="{6BC1E064-1E1E-4AAA-A81E-37D55B3BFDF3}" srcOrd="0" destOrd="0" presId="urn:microsoft.com/office/officeart/2008/layout/VerticalCurvedList"/>
    <dgm:cxn modelId="{81DBC86F-1748-4292-9EF6-41307117D87C}" type="presParOf" srcId="{6BC1E064-1E1E-4AAA-A81E-37D55B3BFDF3}" destId="{B6BCA3EC-BB8D-4CA7-B0BF-5BB112054027}" srcOrd="0" destOrd="0" presId="urn:microsoft.com/office/officeart/2008/layout/VerticalCurvedList"/>
    <dgm:cxn modelId="{36C6676D-11C6-46E7-A26A-69473C6CA0EA}" type="presParOf" srcId="{6BC1E064-1E1E-4AAA-A81E-37D55B3BFDF3}" destId="{A8340753-BF6E-42DF-BF5F-9BB883B2FE49}" srcOrd="1" destOrd="0" presId="urn:microsoft.com/office/officeart/2008/layout/VerticalCurvedList"/>
    <dgm:cxn modelId="{9B9F813E-D0B2-437F-AA02-53133B2130DA}" type="presParOf" srcId="{6BC1E064-1E1E-4AAA-A81E-37D55B3BFDF3}" destId="{8AC83646-E1E0-464E-A9CF-9E80F72564FD}" srcOrd="2" destOrd="0" presId="urn:microsoft.com/office/officeart/2008/layout/VerticalCurvedList"/>
    <dgm:cxn modelId="{FBB20F5E-FF46-4116-B29E-0DECD610A15C}" type="presParOf" srcId="{6BC1E064-1E1E-4AAA-A81E-37D55B3BFDF3}" destId="{0C1216A9-144A-437B-BFD2-A19EEB82C1AE}" srcOrd="3" destOrd="0" presId="urn:microsoft.com/office/officeart/2008/layout/VerticalCurvedList"/>
    <dgm:cxn modelId="{A8F440B0-E2F0-44E6-A909-6F6D01487435}" type="presParOf" srcId="{7685772A-306E-4AD1-9BDE-599B5C97D814}" destId="{0AD21C59-6C8C-4043-A4A7-01EADE85FC4A}" srcOrd="1" destOrd="0" presId="urn:microsoft.com/office/officeart/2008/layout/VerticalCurvedList"/>
    <dgm:cxn modelId="{C410ECC8-82E2-4320-8596-5EBF501BE43E}" type="presParOf" srcId="{7685772A-306E-4AD1-9BDE-599B5C97D814}" destId="{8E38B96E-23D9-4A47-AE0D-D5A7F67958CE}" srcOrd="2" destOrd="0" presId="urn:microsoft.com/office/officeart/2008/layout/VerticalCurvedList"/>
    <dgm:cxn modelId="{62C2DBC9-0D8A-433B-807B-11AAB02EFCB5}" type="presParOf" srcId="{8E38B96E-23D9-4A47-AE0D-D5A7F67958CE}" destId="{950830A1-3E72-4BA8-A200-F7ABC06F556E}" srcOrd="0" destOrd="0" presId="urn:microsoft.com/office/officeart/2008/layout/VerticalCurvedList"/>
    <dgm:cxn modelId="{D2C05EA4-5147-4EA1-A63D-6BAE715CF9F5}" type="presParOf" srcId="{7685772A-306E-4AD1-9BDE-599B5C97D814}" destId="{1606FCEE-A09B-4796-80E9-95A02AE91DEA}" srcOrd="3" destOrd="0" presId="urn:microsoft.com/office/officeart/2008/layout/VerticalCurvedList"/>
    <dgm:cxn modelId="{A09A63F5-4438-44D4-8CF6-9331ADA517A6}" type="presParOf" srcId="{7685772A-306E-4AD1-9BDE-599B5C97D814}" destId="{66D4CC68-73A9-4971-A1BF-AC66A87BFCEB}" srcOrd="4" destOrd="0" presId="urn:microsoft.com/office/officeart/2008/layout/VerticalCurvedList"/>
    <dgm:cxn modelId="{BE47D80F-69D9-486F-8F8C-35977B66447B}" type="presParOf" srcId="{66D4CC68-73A9-4971-A1BF-AC66A87BFCEB}" destId="{A87C3D84-6099-4CA2-B5AC-8EC8B58EFB09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596108E4-F404-4FD6-BC93-9E804CDB4CD4}">
      <dgm:prSet phldrT="[Texto]" custT="1"/>
      <dgm:spPr>
        <a:xfrm>
          <a:off x="860883" y="1038018"/>
          <a:ext cx="7571137" cy="849288"/>
        </a:xfrm>
      </dgm:spPr>
      <dgm:t>
        <a:bodyPr/>
        <a:lstStyle/>
        <a:p>
          <a:pPr algn="just"/>
          <a:r>
            <a:rPr lang="pt-BR" sz="2400" b="0" dirty="0"/>
            <a:t>b - impedir, perturbar ou fraudar a realização de qualquer ato de procedimento licitatório público; </a:t>
          </a:r>
          <a:endParaRPr lang="pt-BR" sz="3000" b="1" dirty="0">
            <a:latin typeface="Calibri"/>
            <a:ea typeface="+mn-ea"/>
            <a:cs typeface="+mn-cs"/>
          </a:endParaRP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/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/>
        </a:p>
      </dgm:t>
    </dgm:pt>
    <dgm:pt modelId="{68DA7790-8A51-4BDD-994C-50BAB9C28374}">
      <dgm:prSet phldrT="[Texto]" custT="1"/>
      <dgm:spPr>
        <a:xfrm>
          <a:off x="441508" y="292438"/>
          <a:ext cx="7990511" cy="585252"/>
        </a:xfrm>
      </dgm:spPr>
      <dgm:t>
        <a:bodyPr/>
        <a:lstStyle/>
        <a:p>
          <a:pPr algn="just"/>
          <a:r>
            <a:rPr lang="pt-BR" sz="2400" b="0" dirty="0"/>
            <a:t>a- frustrar ou fraudar, mediante ajuste, combinação ou qualquer outro expediente, o caráter competitivo de procedimento licitatório público;</a:t>
          </a:r>
          <a:endParaRPr lang="pt-BR" sz="2400" b="1" dirty="0">
            <a:latin typeface="Calibri"/>
            <a:ea typeface="+mn-ea"/>
            <a:cs typeface="+mn-cs"/>
          </a:endParaRPr>
        </a:p>
      </dgm:t>
    </dgm:pt>
    <dgm:pt modelId="{E3964ECB-D67D-43A3-9480-9E06967C32EB}" type="parTrans" cxnId="{8AB32247-23A4-4CE7-9DCB-95C1AEBAA82D}">
      <dgm:prSet/>
      <dgm:spPr/>
      <dgm:t>
        <a:bodyPr/>
        <a:lstStyle/>
        <a:p>
          <a:endParaRPr lang="pt-BR"/>
        </a:p>
      </dgm:t>
    </dgm:pt>
    <dgm:pt modelId="{E1715CF6-3FDD-40F6-9690-449ADB352C3C}" type="sibTrans" cxnId="{8AB32247-23A4-4CE7-9DCB-95C1AEBAA82D}">
      <dgm:prSet/>
      <dgm:spPr/>
      <dgm:t>
        <a:bodyPr/>
        <a:lstStyle/>
        <a:p>
          <a:endParaRPr lang="pt-BR"/>
        </a:p>
      </dgm:t>
    </dgm:pt>
    <dgm:pt modelId="{E754445F-F99B-4E7D-9480-C7577EB49620}">
      <dgm:prSet/>
      <dgm:spPr/>
      <dgm:t>
        <a:bodyPr/>
        <a:lstStyle/>
        <a:p>
          <a:r>
            <a:rPr lang="pt-BR" b="0" dirty="0"/>
            <a:t>c - afastar ou procurar afastar licitante, por meio de fraude ou oferecimento de vantagem de qualquer tipo; </a:t>
          </a:r>
          <a:endParaRPr lang="pt-BR" b="1" dirty="0"/>
        </a:p>
      </dgm:t>
    </dgm:pt>
    <dgm:pt modelId="{9643D37C-10C6-4709-B834-8505C0B0EA3B}" type="parTrans" cxnId="{5473BFF3-FF23-4F45-AF54-2E63A5F2A3A0}">
      <dgm:prSet/>
      <dgm:spPr/>
      <dgm:t>
        <a:bodyPr/>
        <a:lstStyle/>
        <a:p>
          <a:endParaRPr lang="pt-BR"/>
        </a:p>
      </dgm:t>
    </dgm:pt>
    <dgm:pt modelId="{ED2DA688-E7BA-4B1D-9B39-F3BBAA0B9666}" type="sibTrans" cxnId="{5473BFF3-FF23-4F45-AF54-2E63A5F2A3A0}">
      <dgm:prSet/>
      <dgm:spPr/>
      <dgm:t>
        <a:bodyPr/>
        <a:lstStyle/>
        <a:p>
          <a:endParaRPr lang="pt-BR"/>
        </a:p>
      </dgm:t>
    </dgm:pt>
    <dgm:pt modelId="{4D923769-15C2-441A-BED7-BEB9975AE036}">
      <dgm:prSet/>
      <dgm:spPr/>
      <dgm:t>
        <a:bodyPr/>
        <a:lstStyle/>
        <a:p>
          <a:r>
            <a:rPr lang="pt-BR" b="0" dirty="0"/>
            <a:t>d - fraudar licitação pública ou contrato dela decorrente;</a:t>
          </a:r>
        </a:p>
      </dgm:t>
    </dgm:pt>
    <dgm:pt modelId="{3E63DBB3-2C8D-483D-B29A-36225FAB76D9}" type="parTrans" cxnId="{CF303AC0-9169-409A-B35E-7FC9B7BABDEA}">
      <dgm:prSet/>
      <dgm:spPr/>
      <dgm:t>
        <a:bodyPr/>
        <a:lstStyle/>
        <a:p>
          <a:endParaRPr lang="pt-BR"/>
        </a:p>
      </dgm:t>
    </dgm:pt>
    <dgm:pt modelId="{7C47B1A6-B59A-4C1F-A109-04453C94E546}" type="sibTrans" cxnId="{CF303AC0-9169-409A-B35E-7FC9B7BABDEA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4"/>
      <dgm:spPr/>
    </dgm:pt>
    <dgm:pt modelId="{A8340753-BF6E-42DF-BF5F-9BB883B2FE49}" type="pres">
      <dgm:prSet presAssocID="{6614277E-B745-4B26-9CB1-4F8E0B11B0C2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43"/>
          </a:avLst>
        </a:prstGeom>
      </dgm:spPr>
    </dgm:pt>
    <dgm:pt modelId="{8AC83646-E1E0-464E-A9CF-9E80F72564FD}" type="pres">
      <dgm:prSet presAssocID="{6614277E-B745-4B26-9CB1-4F8E0B11B0C2}" presName="extraNode" presStyleLbl="node1" presStyleIdx="0" presStyleCnt="4"/>
      <dgm:spPr/>
    </dgm:pt>
    <dgm:pt modelId="{0C1216A9-144A-437B-BFD2-A19EEB82C1AE}" type="pres">
      <dgm:prSet presAssocID="{6614277E-B745-4B26-9CB1-4F8E0B11B0C2}" presName="dstNode" presStyleLbl="node1" presStyleIdx="0" presStyleCnt="4"/>
      <dgm:spPr/>
    </dgm:pt>
    <dgm:pt modelId="{0AD21C59-6C8C-4043-A4A7-01EADE85FC4A}" type="pres">
      <dgm:prSet presAssocID="{68DA7790-8A51-4BDD-994C-50BAB9C28374}" presName="text_1" presStyleLbl="node1" presStyleIdx="0" presStyleCnt="4" custScaleX="100189" custScaleY="140066">
        <dgm:presLayoutVars>
          <dgm:bulletEnabled val="1"/>
        </dgm:presLayoutVars>
      </dgm:prSet>
      <dgm:spPr/>
    </dgm:pt>
    <dgm:pt modelId="{8E38B96E-23D9-4A47-AE0D-D5A7F67958CE}" type="pres">
      <dgm:prSet presAssocID="{68DA7790-8A51-4BDD-994C-50BAB9C28374}" presName="accent_1" presStyleCnt="0"/>
      <dgm:spPr/>
    </dgm:pt>
    <dgm:pt modelId="{950830A1-3E72-4BA8-A200-F7ABC06F556E}" type="pres">
      <dgm:prSet presAssocID="{68DA7790-8A51-4BDD-994C-50BAB9C28374}" presName="accentRepeatNode" presStyleLbl="solidFgAcc1" presStyleIdx="0" presStyleCnt="4"/>
      <dgm:spPr/>
    </dgm:pt>
    <dgm:pt modelId="{1606FCEE-A09B-4796-80E9-95A02AE91DEA}" type="pres">
      <dgm:prSet presAssocID="{596108E4-F404-4FD6-BC93-9E804CDB4CD4}" presName="text_2" presStyleLbl="node1" presStyleIdx="1" presStyleCnt="4" custScaleX="98992" custScaleY="96930" custLinFactNeighborX="891" custLinFactNeighborY="-1527">
        <dgm:presLayoutVars>
          <dgm:bulletEnabled val="1"/>
        </dgm:presLayoutVars>
      </dgm:prSet>
      <dgm:spPr>
        <a:prstGeom prst="rect">
          <a:avLst/>
        </a:prstGeom>
      </dgm:spPr>
    </dgm:pt>
    <dgm:pt modelId="{66D4CC68-73A9-4971-A1BF-AC66A87BFCEB}" type="pres">
      <dgm:prSet presAssocID="{596108E4-F404-4FD6-BC93-9E804CDB4CD4}" presName="accent_2" presStyleCnt="0"/>
      <dgm:spPr/>
    </dgm:pt>
    <dgm:pt modelId="{A87C3D84-6099-4CA2-B5AC-8EC8B58EFB09}" type="pres">
      <dgm:prSet presAssocID="{596108E4-F404-4FD6-BC93-9E804CDB4CD4}" presName="accentRepeatNode" presStyleLbl="solidFgAcc1" presStyleIdx="1" presStyleCnt="4"/>
      <dgm:spPr>
        <a:xfrm>
          <a:off x="495100" y="1096879"/>
          <a:ext cx="731565" cy="731565"/>
        </a:xfrm>
        <a:prstGeom prst="ellipse">
          <a:avLst/>
        </a:prstGeom>
      </dgm:spPr>
    </dgm:pt>
    <dgm:pt modelId="{0073D93E-8667-4603-B4E3-EFAA483201C3}" type="pres">
      <dgm:prSet presAssocID="{E754445F-F99B-4E7D-9480-C7577EB49620}" presName="text_3" presStyleLbl="node1" presStyleIdx="2" presStyleCnt="4">
        <dgm:presLayoutVars>
          <dgm:bulletEnabled val="1"/>
        </dgm:presLayoutVars>
      </dgm:prSet>
      <dgm:spPr/>
    </dgm:pt>
    <dgm:pt modelId="{240FB82C-15FB-47C5-825F-D0E3BD571993}" type="pres">
      <dgm:prSet presAssocID="{E754445F-F99B-4E7D-9480-C7577EB49620}" presName="accent_3" presStyleCnt="0"/>
      <dgm:spPr/>
    </dgm:pt>
    <dgm:pt modelId="{224DE6C7-3E81-444A-85EF-4C91066EFB96}" type="pres">
      <dgm:prSet presAssocID="{E754445F-F99B-4E7D-9480-C7577EB49620}" presName="accentRepeatNode" presStyleLbl="solidFgAcc1" presStyleIdx="2" presStyleCnt="4"/>
      <dgm:spPr/>
    </dgm:pt>
    <dgm:pt modelId="{2B101FE7-5711-4806-BB4D-ECFB7D2DB8A0}" type="pres">
      <dgm:prSet presAssocID="{4D923769-15C2-441A-BED7-BEB9975AE036}" presName="text_4" presStyleLbl="node1" presStyleIdx="3" presStyleCnt="4">
        <dgm:presLayoutVars>
          <dgm:bulletEnabled val="1"/>
        </dgm:presLayoutVars>
      </dgm:prSet>
      <dgm:spPr/>
    </dgm:pt>
    <dgm:pt modelId="{DFF82C64-4C15-4717-99F9-0548092D4B4B}" type="pres">
      <dgm:prSet presAssocID="{4D923769-15C2-441A-BED7-BEB9975AE036}" presName="accent_4" presStyleCnt="0"/>
      <dgm:spPr/>
    </dgm:pt>
    <dgm:pt modelId="{6B989591-CF0D-4218-9862-EA4FEDEAFA9C}" type="pres">
      <dgm:prSet presAssocID="{4D923769-15C2-441A-BED7-BEB9975AE036}" presName="accentRepeatNode" presStyleLbl="solidFgAcc1" presStyleIdx="3" presStyleCnt="4"/>
      <dgm:spPr/>
    </dgm:pt>
  </dgm:ptLst>
  <dgm:cxnLst>
    <dgm:cxn modelId="{2CD00602-6698-47ED-9276-D47885A96C94}" type="presOf" srcId="{4D923769-15C2-441A-BED7-BEB9975AE036}" destId="{2B101FE7-5711-4806-BB4D-ECFB7D2DB8A0}" srcOrd="0" destOrd="0" presId="urn:microsoft.com/office/officeart/2008/layout/VerticalCurvedList"/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8AB32247-23A4-4CE7-9DCB-95C1AEBAA82D}" srcId="{6614277E-B745-4B26-9CB1-4F8E0B11B0C2}" destId="{68DA7790-8A51-4BDD-994C-50BAB9C28374}" srcOrd="0" destOrd="0" parTransId="{E3964ECB-D67D-43A3-9480-9E06967C32EB}" sibTransId="{E1715CF6-3FDD-40F6-9690-449ADB352C3C}"/>
    <dgm:cxn modelId="{B33C3654-AA9D-41E7-8358-2C2A67F9AC64}" type="presOf" srcId="{E1715CF6-3FDD-40F6-9690-449ADB352C3C}" destId="{A8340753-BF6E-42DF-BF5F-9BB883B2FE49}" srcOrd="0" destOrd="0" presId="urn:microsoft.com/office/officeart/2008/layout/VerticalCurvedList"/>
    <dgm:cxn modelId="{7979BD92-B664-4D7E-872E-E1EB1172E794}" type="presOf" srcId="{E754445F-F99B-4E7D-9480-C7577EB49620}" destId="{0073D93E-8667-4603-B4E3-EFAA483201C3}" srcOrd="0" destOrd="0" presId="urn:microsoft.com/office/officeart/2008/layout/VerticalCurvedList"/>
    <dgm:cxn modelId="{A4A06693-70E0-4D45-9AFE-AD1AB1C26754}" type="presOf" srcId="{596108E4-F404-4FD6-BC93-9E804CDB4CD4}" destId="{1606FCEE-A09B-4796-80E9-95A02AE91DEA}" srcOrd="0" destOrd="0" presId="urn:microsoft.com/office/officeart/2008/layout/VerticalCurvedList"/>
    <dgm:cxn modelId="{E0DA2F98-4B2C-4038-B381-767B04ABBE4E}" type="presOf" srcId="{68DA7790-8A51-4BDD-994C-50BAB9C28374}" destId="{0AD21C59-6C8C-4043-A4A7-01EADE85FC4A}" srcOrd="0" destOrd="0" presId="urn:microsoft.com/office/officeart/2008/layout/VerticalCurvedList"/>
    <dgm:cxn modelId="{0E09C1BB-148D-41D6-8BA4-29AC4C70AC2F}" type="presOf" srcId="{6614277E-B745-4B26-9CB1-4F8E0B11B0C2}" destId="{A17A55D7-7867-422B-97B4-CDD2ECAED02F}" srcOrd="0" destOrd="0" presId="urn:microsoft.com/office/officeart/2008/layout/VerticalCurvedList"/>
    <dgm:cxn modelId="{CF303AC0-9169-409A-B35E-7FC9B7BABDEA}" srcId="{6614277E-B745-4B26-9CB1-4F8E0B11B0C2}" destId="{4D923769-15C2-441A-BED7-BEB9975AE036}" srcOrd="3" destOrd="0" parTransId="{3E63DBB3-2C8D-483D-B29A-36225FAB76D9}" sibTransId="{7C47B1A6-B59A-4C1F-A109-04453C94E546}"/>
    <dgm:cxn modelId="{5473BFF3-FF23-4F45-AF54-2E63A5F2A3A0}" srcId="{6614277E-B745-4B26-9CB1-4F8E0B11B0C2}" destId="{E754445F-F99B-4E7D-9480-C7577EB49620}" srcOrd="2" destOrd="0" parTransId="{9643D37C-10C6-4709-B834-8505C0B0EA3B}" sibTransId="{ED2DA688-E7BA-4B1D-9B39-F3BBAA0B9666}"/>
    <dgm:cxn modelId="{E660AAD5-FF43-431E-9800-6F3A41E1C8ED}" type="presParOf" srcId="{A17A55D7-7867-422B-97B4-CDD2ECAED02F}" destId="{7685772A-306E-4AD1-9BDE-599B5C97D814}" srcOrd="0" destOrd="0" presId="urn:microsoft.com/office/officeart/2008/layout/VerticalCurvedList"/>
    <dgm:cxn modelId="{0C713417-6187-4F6F-98BA-98AD05A081BB}" type="presParOf" srcId="{7685772A-306E-4AD1-9BDE-599B5C97D814}" destId="{6BC1E064-1E1E-4AAA-A81E-37D55B3BFDF3}" srcOrd="0" destOrd="0" presId="urn:microsoft.com/office/officeart/2008/layout/VerticalCurvedList"/>
    <dgm:cxn modelId="{81DBC86F-1748-4292-9EF6-41307117D87C}" type="presParOf" srcId="{6BC1E064-1E1E-4AAA-A81E-37D55B3BFDF3}" destId="{B6BCA3EC-BB8D-4CA7-B0BF-5BB112054027}" srcOrd="0" destOrd="0" presId="urn:microsoft.com/office/officeart/2008/layout/VerticalCurvedList"/>
    <dgm:cxn modelId="{36C6676D-11C6-46E7-A26A-69473C6CA0EA}" type="presParOf" srcId="{6BC1E064-1E1E-4AAA-A81E-37D55B3BFDF3}" destId="{A8340753-BF6E-42DF-BF5F-9BB883B2FE49}" srcOrd="1" destOrd="0" presId="urn:microsoft.com/office/officeart/2008/layout/VerticalCurvedList"/>
    <dgm:cxn modelId="{9B9F813E-D0B2-437F-AA02-53133B2130DA}" type="presParOf" srcId="{6BC1E064-1E1E-4AAA-A81E-37D55B3BFDF3}" destId="{8AC83646-E1E0-464E-A9CF-9E80F72564FD}" srcOrd="2" destOrd="0" presId="urn:microsoft.com/office/officeart/2008/layout/VerticalCurvedList"/>
    <dgm:cxn modelId="{FBB20F5E-FF46-4116-B29E-0DECD610A15C}" type="presParOf" srcId="{6BC1E064-1E1E-4AAA-A81E-37D55B3BFDF3}" destId="{0C1216A9-144A-437B-BFD2-A19EEB82C1AE}" srcOrd="3" destOrd="0" presId="urn:microsoft.com/office/officeart/2008/layout/VerticalCurvedList"/>
    <dgm:cxn modelId="{A8F440B0-E2F0-44E6-A909-6F6D01487435}" type="presParOf" srcId="{7685772A-306E-4AD1-9BDE-599B5C97D814}" destId="{0AD21C59-6C8C-4043-A4A7-01EADE85FC4A}" srcOrd="1" destOrd="0" presId="urn:microsoft.com/office/officeart/2008/layout/VerticalCurvedList"/>
    <dgm:cxn modelId="{C410ECC8-82E2-4320-8596-5EBF501BE43E}" type="presParOf" srcId="{7685772A-306E-4AD1-9BDE-599B5C97D814}" destId="{8E38B96E-23D9-4A47-AE0D-D5A7F67958CE}" srcOrd="2" destOrd="0" presId="urn:microsoft.com/office/officeart/2008/layout/VerticalCurvedList"/>
    <dgm:cxn modelId="{62C2DBC9-0D8A-433B-807B-11AAB02EFCB5}" type="presParOf" srcId="{8E38B96E-23D9-4A47-AE0D-D5A7F67958CE}" destId="{950830A1-3E72-4BA8-A200-F7ABC06F556E}" srcOrd="0" destOrd="0" presId="urn:microsoft.com/office/officeart/2008/layout/VerticalCurvedList"/>
    <dgm:cxn modelId="{D2C05EA4-5147-4EA1-A63D-6BAE715CF9F5}" type="presParOf" srcId="{7685772A-306E-4AD1-9BDE-599B5C97D814}" destId="{1606FCEE-A09B-4796-80E9-95A02AE91DEA}" srcOrd="3" destOrd="0" presId="urn:microsoft.com/office/officeart/2008/layout/VerticalCurvedList"/>
    <dgm:cxn modelId="{A09A63F5-4438-44D4-8CF6-9331ADA517A6}" type="presParOf" srcId="{7685772A-306E-4AD1-9BDE-599B5C97D814}" destId="{66D4CC68-73A9-4971-A1BF-AC66A87BFCEB}" srcOrd="4" destOrd="0" presId="urn:microsoft.com/office/officeart/2008/layout/VerticalCurvedList"/>
    <dgm:cxn modelId="{BE47D80F-69D9-486F-8F8C-35977B66447B}" type="presParOf" srcId="{66D4CC68-73A9-4971-A1BF-AC66A87BFCEB}" destId="{A87C3D84-6099-4CA2-B5AC-8EC8B58EFB09}" srcOrd="0" destOrd="0" presId="urn:microsoft.com/office/officeart/2008/layout/VerticalCurvedList"/>
    <dgm:cxn modelId="{E25C7B34-359A-4732-AE43-B034358DF0BE}" type="presParOf" srcId="{7685772A-306E-4AD1-9BDE-599B5C97D814}" destId="{0073D93E-8667-4603-B4E3-EFAA483201C3}" srcOrd="5" destOrd="0" presId="urn:microsoft.com/office/officeart/2008/layout/VerticalCurvedList"/>
    <dgm:cxn modelId="{E45739F6-78E0-4139-B571-85601BB23DE9}" type="presParOf" srcId="{7685772A-306E-4AD1-9BDE-599B5C97D814}" destId="{240FB82C-15FB-47C5-825F-D0E3BD571993}" srcOrd="6" destOrd="0" presId="urn:microsoft.com/office/officeart/2008/layout/VerticalCurvedList"/>
    <dgm:cxn modelId="{91B74F47-D0A3-4F39-8BFF-EEAC81CFB52A}" type="presParOf" srcId="{240FB82C-15FB-47C5-825F-D0E3BD571993}" destId="{224DE6C7-3E81-444A-85EF-4C91066EFB96}" srcOrd="0" destOrd="0" presId="urn:microsoft.com/office/officeart/2008/layout/VerticalCurvedList"/>
    <dgm:cxn modelId="{B2BB820A-78B3-4C12-8655-93565730C0B8}" type="presParOf" srcId="{7685772A-306E-4AD1-9BDE-599B5C97D814}" destId="{2B101FE7-5711-4806-BB4D-ECFB7D2DB8A0}" srcOrd="7" destOrd="0" presId="urn:microsoft.com/office/officeart/2008/layout/VerticalCurvedList"/>
    <dgm:cxn modelId="{23BE443A-BAF1-433B-95F5-00D8E945ECF6}" type="presParOf" srcId="{7685772A-306E-4AD1-9BDE-599B5C97D814}" destId="{DFF82C64-4C15-4717-99F9-0548092D4B4B}" srcOrd="8" destOrd="0" presId="urn:microsoft.com/office/officeart/2008/layout/VerticalCurvedList"/>
    <dgm:cxn modelId="{BA1B932B-D98C-496D-B900-1A01E2261F57}" type="presParOf" srcId="{DFF82C64-4C15-4717-99F9-0548092D4B4B}" destId="{6B989591-CF0D-4218-9862-EA4FEDEAFA9C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3AAC2718-5991-406D-8348-FFDA7998197C}">
      <dgm:prSet custT="1"/>
      <dgm:spPr/>
      <dgm:t>
        <a:bodyPr/>
        <a:lstStyle/>
        <a:p>
          <a:pPr algn="just"/>
          <a:r>
            <a:rPr lang="pt-BR" sz="2000" b="0" dirty="0"/>
            <a:t>e - criar, de modo fraudulento ou irregular, pessoa jurídica para participar de licitação pública ou celebrar contrato administrativo;</a:t>
          </a:r>
        </a:p>
      </dgm:t>
    </dgm:pt>
    <dgm:pt modelId="{C88E99E2-1F2B-439C-A318-15A32888A20A}" type="parTrans" cxnId="{6EF19DF4-1510-4E90-AB1B-26E497DE8CAD}">
      <dgm:prSet/>
      <dgm:spPr/>
      <dgm:t>
        <a:bodyPr/>
        <a:lstStyle/>
        <a:p>
          <a:endParaRPr lang="pt-BR"/>
        </a:p>
      </dgm:t>
    </dgm:pt>
    <dgm:pt modelId="{18F82841-E4CF-4E24-9164-29B93154F6B1}" type="sibTrans" cxnId="{6EF19DF4-1510-4E90-AB1B-26E497DE8CAD}">
      <dgm:prSet/>
      <dgm:spPr/>
      <dgm:t>
        <a:bodyPr/>
        <a:lstStyle/>
        <a:p>
          <a:endParaRPr lang="pt-BR"/>
        </a:p>
      </dgm:t>
    </dgm:pt>
    <dgm:pt modelId="{086ECF11-75EA-4146-83D7-7CCE7A1A434C}">
      <dgm:prSet custT="1"/>
      <dgm:spPr/>
      <dgm:t>
        <a:bodyPr/>
        <a:lstStyle/>
        <a:p>
          <a:pPr algn="just"/>
          <a:r>
            <a:rPr lang="pt-BR" sz="2000" b="0" dirty="0"/>
            <a:t>f - obter vantagem ou benefício indevido, de modo fraudulento, de modificações ou prorrogações de contratos celebrados com a administração pública, sem autorização em lei, no ato convocatório da licitação pública ou nos respectivos instrumentos contratuais; ou</a:t>
          </a:r>
        </a:p>
      </dgm:t>
    </dgm:pt>
    <dgm:pt modelId="{F40AD0E7-FDDA-4996-82DE-F66B97FCC755}" type="parTrans" cxnId="{A27D2F7F-23C8-4850-9FD9-9B2C5618904E}">
      <dgm:prSet/>
      <dgm:spPr/>
      <dgm:t>
        <a:bodyPr/>
        <a:lstStyle/>
        <a:p>
          <a:endParaRPr lang="pt-BR"/>
        </a:p>
      </dgm:t>
    </dgm:pt>
    <dgm:pt modelId="{D1ED32A3-5021-497E-8672-416D5B473719}" type="sibTrans" cxnId="{A27D2F7F-23C8-4850-9FD9-9B2C5618904E}">
      <dgm:prSet/>
      <dgm:spPr/>
      <dgm:t>
        <a:bodyPr/>
        <a:lstStyle/>
        <a:p>
          <a:endParaRPr lang="pt-BR"/>
        </a:p>
      </dgm:t>
    </dgm:pt>
    <dgm:pt modelId="{C3BD550D-8CA8-4F2D-AD75-55E0A72A5F62}">
      <dgm:prSet custT="1"/>
      <dgm:spPr/>
      <dgm:t>
        <a:bodyPr/>
        <a:lstStyle/>
        <a:p>
          <a:r>
            <a:rPr lang="pt-BR" sz="2000" b="1" dirty="0"/>
            <a:t>g - </a:t>
          </a:r>
          <a:r>
            <a:rPr lang="pt-BR" sz="2000" b="0" dirty="0"/>
            <a:t>manipular ou fraudar o equilíbrio econômico-financeiro dos contratos celebrados com a administração pública.</a:t>
          </a:r>
          <a:endParaRPr lang="pt-BR" sz="2000" dirty="0"/>
        </a:p>
      </dgm:t>
    </dgm:pt>
    <dgm:pt modelId="{3AF500A0-6D1C-4724-B295-4EAACCCE9147}" type="parTrans" cxnId="{B968F17A-5C65-4BE3-BD92-AE91E6524BB9}">
      <dgm:prSet/>
      <dgm:spPr/>
      <dgm:t>
        <a:bodyPr/>
        <a:lstStyle/>
        <a:p>
          <a:endParaRPr lang="pt-BR"/>
        </a:p>
      </dgm:t>
    </dgm:pt>
    <dgm:pt modelId="{1967583B-A7F0-4718-8263-7E8581EAE4AD}" type="sibTrans" cxnId="{B968F17A-5C65-4BE3-BD92-AE91E6524BB9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3"/>
      <dgm:spPr/>
    </dgm:pt>
    <dgm:pt modelId="{A8340753-BF6E-42DF-BF5F-9BB883B2FE49}" type="pres">
      <dgm:prSet presAssocID="{6614277E-B745-4B26-9CB1-4F8E0B11B0C2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43"/>
          </a:avLst>
        </a:prstGeom>
      </dgm:spPr>
    </dgm:pt>
    <dgm:pt modelId="{8AC83646-E1E0-464E-A9CF-9E80F72564FD}" type="pres">
      <dgm:prSet presAssocID="{6614277E-B745-4B26-9CB1-4F8E0B11B0C2}" presName="extraNode" presStyleLbl="node1" presStyleIdx="0" presStyleCnt="3"/>
      <dgm:spPr/>
    </dgm:pt>
    <dgm:pt modelId="{0C1216A9-144A-437B-BFD2-A19EEB82C1AE}" type="pres">
      <dgm:prSet presAssocID="{6614277E-B745-4B26-9CB1-4F8E0B11B0C2}" presName="dstNode" presStyleLbl="node1" presStyleIdx="0" presStyleCnt="3"/>
      <dgm:spPr/>
    </dgm:pt>
    <dgm:pt modelId="{1490FE86-CBB7-425B-ABC9-B3A93D161A9F}" type="pres">
      <dgm:prSet presAssocID="{3AAC2718-5991-406D-8348-FFDA7998197C}" presName="text_1" presStyleLbl="node1" presStyleIdx="0" presStyleCnt="3">
        <dgm:presLayoutVars>
          <dgm:bulletEnabled val="1"/>
        </dgm:presLayoutVars>
      </dgm:prSet>
      <dgm:spPr/>
    </dgm:pt>
    <dgm:pt modelId="{4C535687-C34A-44D6-9BC9-11CEF91B7AAC}" type="pres">
      <dgm:prSet presAssocID="{3AAC2718-5991-406D-8348-FFDA7998197C}" presName="accent_1" presStyleCnt="0"/>
      <dgm:spPr/>
    </dgm:pt>
    <dgm:pt modelId="{0DD9B292-3A80-4A40-A733-5EA870E457A4}" type="pres">
      <dgm:prSet presAssocID="{3AAC2718-5991-406D-8348-FFDA7998197C}" presName="accentRepeatNode" presStyleLbl="solidFgAcc1" presStyleIdx="0" presStyleCnt="3"/>
      <dgm:spPr/>
    </dgm:pt>
    <dgm:pt modelId="{E717AAB5-03B8-49E0-97EE-32ECF9F57C60}" type="pres">
      <dgm:prSet presAssocID="{086ECF11-75EA-4146-83D7-7CCE7A1A434C}" presName="text_2" presStyleLbl="node1" presStyleIdx="1" presStyleCnt="3" custScaleY="161538">
        <dgm:presLayoutVars>
          <dgm:bulletEnabled val="1"/>
        </dgm:presLayoutVars>
      </dgm:prSet>
      <dgm:spPr/>
    </dgm:pt>
    <dgm:pt modelId="{3C20E6EC-DCE8-41C1-8B78-F1BF6E037365}" type="pres">
      <dgm:prSet presAssocID="{086ECF11-75EA-4146-83D7-7CCE7A1A434C}" presName="accent_2" presStyleCnt="0"/>
      <dgm:spPr/>
    </dgm:pt>
    <dgm:pt modelId="{120CFF42-3418-4C45-ABF6-1CCDF0030229}" type="pres">
      <dgm:prSet presAssocID="{086ECF11-75EA-4146-83D7-7CCE7A1A434C}" presName="accentRepeatNode" presStyleLbl="solidFgAcc1" presStyleIdx="1" presStyleCnt="3"/>
      <dgm:spPr/>
    </dgm:pt>
    <dgm:pt modelId="{E2F686FB-C920-4E44-B9C1-ACDF9100ACE7}" type="pres">
      <dgm:prSet presAssocID="{C3BD550D-8CA8-4F2D-AD75-55E0A72A5F62}" presName="text_3" presStyleLbl="node1" presStyleIdx="2" presStyleCnt="3">
        <dgm:presLayoutVars>
          <dgm:bulletEnabled val="1"/>
        </dgm:presLayoutVars>
      </dgm:prSet>
      <dgm:spPr/>
    </dgm:pt>
    <dgm:pt modelId="{58CE623D-D3EB-41D9-BE83-02455655FF24}" type="pres">
      <dgm:prSet presAssocID="{C3BD550D-8CA8-4F2D-AD75-55E0A72A5F62}" presName="accent_3" presStyleCnt="0"/>
      <dgm:spPr/>
    </dgm:pt>
    <dgm:pt modelId="{E6FD1B7C-5E94-453C-A8B1-002922290D5D}" type="pres">
      <dgm:prSet presAssocID="{C3BD550D-8CA8-4F2D-AD75-55E0A72A5F62}" presName="accentRepeatNode" presStyleLbl="solidFgAcc1" presStyleIdx="2" presStyleCnt="3"/>
      <dgm:spPr/>
    </dgm:pt>
  </dgm:ptLst>
  <dgm:cxnLst>
    <dgm:cxn modelId="{1611A86A-0B3D-4924-B097-571A37B8CFE9}" type="presOf" srcId="{18F82841-E4CF-4E24-9164-29B93154F6B1}" destId="{A8340753-BF6E-42DF-BF5F-9BB883B2FE49}" srcOrd="0" destOrd="0" presId="urn:microsoft.com/office/officeart/2008/layout/VerticalCurvedList"/>
    <dgm:cxn modelId="{B968F17A-5C65-4BE3-BD92-AE91E6524BB9}" srcId="{6614277E-B745-4B26-9CB1-4F8E0B11B0C2}" destId="{C3BD550D-8CA8-4F2D-AD75-55E0A72A5F62}" srcOrd="2" destOrd="0" parTransId="{3AF500A0-6D1C-4724-B295-4EAACCCE9147}" sibTransId="{1967583B-A7F0-4718-8263-7E8581EAE4AD}"/>
    <dgm:cxn modelId="{A27D2F7F-23C8-4850-9FD9-9B2C5618904E}" srcId="{6614277E-B745-4B26-9CB1-4F8E0B11B0C2}" destId="{086ECF11-75EA-4146-83D7-7CCE7A1A434C}" srcOrd="1" destOrd="0" parTransId="{F40AD0E7-FDDA-4996-82DE-F66B97FCC755}" sibTransId="{D1ED32A3-5021-497E-8672-416D5B473719}"/>
    <dgm:cxn modelId="{C2EEB089-09AC-43F5-9408-E12F5BEC7BA5}" type="presOf" srcId="{086ECF11-75EA-4146-83D7-7CCE7A1A434C}" destId="{E717AAB5-03B8-49E0-97EE-32ECF9F57C60}" srcOrd="0" destOrd="0" presId="urn:microsoft.com/office/officeart/2008/layout/VerticalCurvedList"/>
    <dgm:cxn modelId="{09A0BBA3-7CC6-41C1-A505-B30BB63FCA09}" type="presOf" srcId="{3AAC2718-5991-406D-8348-FFDA7998197C}" destId="{1490FE86-CBB7-425B-ABC9-B3A93D161A9F}" srcOrd="0" destOrd="0" presId="urn:microsoft.com/office/officeart/2008/layout/VerticalCurvedList"/>
    <dgm:cxn modelId="{1E536DAB-1A4C-4269-8665-284E83E79342}" type="presOf" srcId="{C3BD550D-8CA8-4F2D-AD75-55E0A72A5F62}" destId="{E2F686FB-C920-4E44-B9C1-ACDF9100ACE7}" srcOrd="0" destOrd="0" presId="urn:microsoft.com/office/officeart/2008/layout/VerticalCurvedList"/>
    <dgm:cxn modelId="{0E09C1BB-148D-41D6-8BA4-29AC4C70AC2F}" type="presOf" srcId="{6614277E-B745-4B26-9CB1-4F8E0B11B0C2}" destId="{A17A55D7-7867-422B-97B4-CDD2ECAED02F}" srcOrd="0" destOrd="0" presId="urn:microsoft.com/office/officeart/2008/layout/VerticalCurvedList"/>
    <dgm:cxn modelId="{6EF19DF4-1510-4E90-AB1B-26E497DE8CAD}" srcId="{6614277E-B745-4B26-9CB1-4F8E0B11B0C2}" destId="{3AAC2718-5991-406D-8348-FFDA7998197C}" srcOrd="0" destOrd="0" parTransId="{C88E99E2-1F2B-439C-A318-15A32888A20A}" sibTransId="{18F82841-E4CF-4E24-9164-29B93154F6B1}"/>
    <dgm:cxn modelId="{E660AAD5-FF43-431E-9800-6F3A41E1C8ED}" type="presParOf" srcId="{A17A55D7-7867-422B-97B4-CDD2ECAED02F}" destId="{7685772A-306E-4AD1-9BDE-599B5C97D814}" srcOrd="0" destOrd="0" presId="urn:microsoft.com/office/officeart/2008/layout/VerticalCurvedList"/>
    <dgm:cxn modelId="{0C713417-6187-4F6F-98BA-98AD05A081BB}" type="presParOf" srcId="{7685772A-306E-4AD1-9BDE-599B5C97D814}" destId="{6BC1E064-1E1E-4AAA-A81E-37D55B3BFDF3}" srcOrd="0" destOrd="0" presId="urn:microsoft.com/office/officeart/2008/layout/VerticalCurvedList"/>
    <dgm:cxn modelId="{81DBC86F-1748-4292-9EF6-41307117D87C}" type="presParOf" srcId="{6BC1E064-1E1E-4AAA-A81E-37D55B3BFDF3}" destId="{B6BCA3EC-BB8D-4CA7-B0BF-5BB112054027}" srcOrd="0" destOrd="0" presId="urn:microsoft.com/office/officeart/2008/layout/VerticalCurvedList"/>
    <dgm:cxn modelId="{36C6676D-11C6-46E7-A26A-69473C6CA0EA}" type="presParOf" srcId="{6BC1E064-1E1E-4AAA-A81E-37D55B3BFDF3}" destId="{A8340753-BF6E-42DF-BF5F-9BB883B2FE49}" srcOrd="1" destOrd="0" presId="urn:microsoft.com/office/officeart/2008/layout/VerticalCurvedList"/>
    <dgm:cxn modelId="{9B9F813E-D0B2-437F-AA02-53133B2130DA}" type="presParOf" srcId="{6BC1E064-1E1E-4AAA-A81E-37D55B3BFDF3}" destId="{8AC83646-E1E0-464E-A9CF-9E80F72564FD}" srcOrd="2" destOrd="0" presId="urn:microsoft.com/office/officeart/2008/layout/VerticalCurvedList"/>
    <dgm:cxn modelId="{FBB20F5E-FF46-4116-B29E-0DECD610A15C}" type="presParOf" srcId="{6BC1E064-1E1E-4AAA-A81E-37D55B3BFDF3}" destId="{0C1216A9-144A-437B-BFD2-A19EEB82C1AE}" srcOrd="3" destOrd="0" presId="urn:microsoft.com/office/officeart/2008/layout/VerticalCurvedList"/>
    <dgm:cxn modelId="{3BB0005D-35F4-40B4-A7F8-37DCB04C729C}" type="presParOf" srcId="{7685772A-306E-4AD1-9BDE-599B5C97D814}" destId="{1490FE86-CBB7-425B-ABC9-B3A93D161A9F}" srcOrd="1" destOrd="0" presId="urn:microsoft.com/office/officeart/2008/layout/VerticalCurvedList"/>
    <dgm:cxn modelId="{F604DFF8-1C68-47E6-AECB-B0F512EC2366}" type="presParOf" srcId="{7685772A-306E-4AD1-9BDE-599B5C97D814}" destId="{4C535687-C34A-44D6-9BC9-11CEF91B7AAC}" srcOrd="2" destOrd="0" presId="urn:microsoft.com/office/officeart/2008/layout/VerticalCurvedList"/>
    <dgm:cxn modelId="{43AB89C8-283F-48A3-968F-97A1ECBB1685}" type="presParOf" srcId="{4C535687-C34A-44D6-9BC9-11CEF91B7AAC}" destId="{0DD9B292-3A80-4A40-A733-5EA870E457A4}" srcOrd="0" destOrd="0" presId="urn:microsoft.com/office/officeart/2008/layout/VerticalCurvedList"/>
    <dgm:cxn modelId="{95C937E9-7858-4CF6-8CED-5EBB61C940A9}" type="presParOf" srcId="{7685772A-306E-4AD1-9BDE-599B5C97D814}" destId="{E717AAB5-03B8-49E0-97EE-32ECF9F57C60}" srcOrd="3" destOrd="0" presId="urn:microsoft.com/office/officeart/2008/layout/VerticalCurvedList"/>
    <dgm:cxn modelId="{2C51E42E-4532-4D27-B407-25793F055FB6}" type="presParOf" srcId="{7685772A-306E-4AD1-9BDE-599B5C97D814}" destId="{3C20E6EC-DCE8-41C1-8B78-F1BF6E037365}" srcOrd="4" destOrd="0" presId="urn:microsoft.com/office/officeart/2008/layout/VerticalCurvedList"/>
    <dgm:cxn modelId="{DD45817E-B141-4537-895F-839565F448BC}" type="presParOf" srcId="{3C20E6EC-DCE8-41C1-8B78-F1BF6E037365}" destId="{120CFF42-3418-4C45-ABF6-1CCDF0030229}" srcOrd="0" destOrd="0" presId="urn:microsoft.com/office/officeart/2008/layout/VerticalCurvedList"/>
    <dgm:cxn modelId="{62FA8813-34CA-4B34-8BDA-1EECFD16039A}" type="presParOf" srcId="{7685772A-306E-4AD1-9BDE-599B5C97D814}" destId="{E2F686FB-C920-4E44-B9C1-ACDF9100ACE7}" srcOrd="5" destOrd="0" presId="urn:microsoft.com/office/officeart/2008/layout/VerticalCurvedList"/>
    <dgm:cxn modelId="{A6DFC488-BD7E-47FA-BE51-D82043E40144}" type="presParOf" srcId="{7685772A-306E-4AD1-9BDE-599B5C97D814}" destId="{58CE623D-D3EB-41D9-BE83-02455655FF24}" srcOrd="6" destOrd="0" presId="urn:microsoft.com/office/officeart/2008/layout/VerticalCurvedList"/>
    <dgm:cxn modelId="{F95FC2CC-5F77-4526-8905-4B80881D99E5}" type="presParOf" srcId="{58CE623D-D3EB-41D9-BE83-02455655FF24}" destId="{E6FD1B7C-5E94-453C-A8B1-002922290D5D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5A5FB05-FC18-4D6D-9A4B-7CC1413C3B99}" type="doc">
      <dgm:prSet loTypeId="urn:microsoft.com/office/officeart/2005/8/layout/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222FCBD-9A2D-4D2A-9821-865A6B1E2399}" type="pres">
      <dgm:prSet presAssocID="{05A5FB05-FC18-4D6D-9A4B-7CC1413C3B99}" presName="diagram" presStyleCnt="0">
        <dgm:presLayoutVars>
          <dgm:dir/>
          <dgm:resizeHandles val="exact"/>
        </dgm:presLayoutVars>
      </dgm:prSet>
      <dgm:spPr/>
    </dgm:pt>
  </dgm:ptLst>
  <dgm:cxnLst>
    <dgm:cxn modelId="{34E8B0D4-155C-4166-B0ED-60FBDEF4267F}" type="presOf" srcId="{05A5FB05-FC18-4D6D-9A4B-7CC1413C3B99}" destId="{4222FCBD-9A2D-4D2A-9821-865A6B1E2399}" srcOrd="0" destOrd="0" presId="urn:microsoft.com/office/officeart/2005/8/layout/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D27BB-C5F8-43C3-BC6C-4CD21ECEB647}">
      <dsp:nvSpPr>
        <dsp:cNvPr id="0" name=""/>
        <dsp:cNvSpPr/>
      </dsp:nvSpPr>
      <dsp:spPr>
        <a:xfrm>
          <a:off x="0" y="0"/>
          <a:ext cx="8229600" cy="1080120"/>
        </a:xfrm>
        <a:prstGeom prst="rect">
          <a:avLst/>
        </a:prstGeom>
        <a:solidFill>
          <a:srgbClr val="1F497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Principais Convenções Internacionais de Combate à Corrupção</a:t>
          </a:r>
        </a:p>
      </dsp:txBody>
      <dsp:txXfrm>
        <a:off x="0" y="0"/>
        <a:ext cx="8229600" cy="1080120"/>
      </dsp:txXfrm>
    </dsp:sp>
    <dsp:sp modelId="{8898E1DE-7A53-4C53-9384-F4044E5BF903}">
      <dsp:nvSpPr>
        <dsp:cNvPr id="0" name=""/>
        <dsp:cNvSpPr/>
      </dsp:nvSpPr>
      <dsp:spPr>
        <a:xfrm>
          <a:off x="2555" y="1080120"/>
          <a:ext cx="3032769" cy="2268252"/>
        </a:xfrm>
        <a:prstGeom prst="rect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Convenção sobre o Combate da Corrupção de Funcionários Públicos Estrangeiros em Transações Comerciais Internacionais</a:t>
          </a:r>
        </a:p>
      </dsp:txBody>
      <dsp:txXfrm>
        <a:off x="2555" y="1080120"/>
        <a:ext cx="3032769" cy="2268252"/>
      </dsp:txXfrm>
    </dsp:sp>
    <dsp:sp modelId="{F358754C-232C-43EB-B1BF-EA3419C7BF29}">
      <dsp:nvSpPr>
        <dsp:cNvPr id="0" name=""/>
        <dsp:cNvSpPr/>
      </dsp:nvSpPr>
      <dsp:spPr>
        <a:xfrm>
          <a:off x="3035324" y="1080120"/>
          <a:ext cx="2595860" cy="2268252"/>
        </a:xfrm>
        <a:prstGeom prst="rect">
          <a:avLst/>
        </a:prstGeom>
        <a:solidFill>
          <a:srgbClr val="4F81BD">
            <a:lumMod val="7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Convenção Interamericana Contra a Corrupção</a:t>
          </a:r>
        </a:p>
      </dsp:txBody>
      <dsp:txXfrm>
        <a:off x="3035324" y="1080120"/>
        <a:ext cx="2595860" cy="2268252"/>
      </dsp:txXfrm>
    </dsp:sp>
    <dsp:sp modelId="{58CD500F-D6FE-4D10-8AF7-2ABD4DC1A0F7}">
      <dsp:nvSpPr>
        <dsp:cNvPr id="0" name=""/>
        <dsp:cNvSpPr/>
      </dsp:nvSpPr>
      <dsp:spPr>
        <a:xfrm>
          <a:off x="5631184" y="1080120"/>
          <a:ext cx="2595860" cy="2268252"/>
        </a:xfrm>
        <a:prstGeom prst="rect">
          <a:avLst/>
        </a:prstGeom>
        <a:solidFill>
          <a:srgbClr val="1F497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Convenção das Nações Unidas Contra a Corrupção</a:t>
          </a:r>
        </a:p>
      </dsp:txBody>
      <dsp:txXfrm>
        <a:off x="5631184" y="1080120"/>
        <a:ext cx="2595860" cy="2268252"/>
      </dsp:txXfrm>
    </dsp:sp>
    <dsp:sp modelId="{EC089E9E-945B-4929-88DE-0DDB01398664}">
      <dsp:nvSpPr>
        <dsp:cNvPr id="0" name=""/>
        <dsp:cNvSpPr/>
      </dsp:nvSpPr>
      <dsp:spPr>
        <a:xfrm>
          <a:off x="0" y="3348372"/>
          <a:ext cx="8229600" cy="252028"/>
        </a:xfrm>
        <a:prstGeom prst="rect">
          <a:avLst/>
        </a:prstGeom>
        <a:solidFill>
          <a:srgbClr val="1F497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8BE0B-EF71-44A1-8AE3-4AEE0F2D1AA3}">
      <dsp:nvSpPr>
        <dsp:cNvPr id="0" name=""/>
        <dsp:cNvSpPr/>
      </dsp:nvSpPr>
      <dsp:spPr>
        <a:xfrm>
          <a:off x="1442015" y="2371"/>
          <a:ext cx="2528235" cy="12641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tx1"/>
              </a:solidFill>
            </a:rPr>
            <a:t>Multa</a:t>
          </a:r>
        </a:p>
      </dsp:txBody>
      <dsp:txXfrm>
        <a:off x="1479040" y="39396"/>
        <a:ext cx="2454185" cy="1190067"/>
      </dsp:txXfrm>
    </dsp:sp>
    <dsp:sp modelId="{0DE1C81A-4AEF-4F59-A8E2-F2B683153926}">
      <dsp:nvSpPr>
        <dsp:cNvPr id="0" name=""/>
        <dsp:cNvSpPr/>
      </dsp:nvSpPr>
      <dsp:spPr>
        <a:xfrm>
          <a:off x="1694838" y="1266489"/>
          <a:ext cx="252823" cy="94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088"/>
              </a:lnTo>
              <a:lnTo>
                <a:pt x="252823" y="948088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E8A40-3D47-4AE3-B408-D9E4DA05D179}">
      <dsp:nvSpPr>
        <dsp:cNvPr id="0" name=""/>
        <dsp:cNvSpPr/>
      </dsp:nvSpPr>
      <dsp:spPr>
        <a:xfrm>
          <a:off x="1947662" y="1582519"/>
          <a:ext cx="2022588" cy="1264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rgbClr val="002060"/>
              </a:solidFill>
              <a:sym typeface="Wingdings"/>
            </a:rPr>
            <a:t></a:t>
          </a:r>
          <a:r>
            <a:rPr lang="pt-BR" sz="1400" kern="1200" dirty="0">
              <a:solidFill>
                <a:srgbClr val="002060"/>
              </a:solidFill>
            </a:rPr>
            <a:t> </a:t>
          </a:r>
          <a:r>
            <a:rPr lang="pt-BR" sz="1400" b="1" kern="1200" dirty="0">
              <a:solidFill>
                <a:srgbClr val="002060"/>
              </a:solidFill>
            </a:rPr>
            <a:t>0,1% a 20% do faturamento bruto.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solidFill>
                <a:srgbClr val="002060"/>
              </a:solidFill>
              <a:sym typeface="Wingdings"/>
            </a:rPr>
            <a:t></a:t>
          </a:r>
          <a:r>
            <a:rPr lang="pt-BR" sz="1400" b="1" kern="1200" dirty="0">
              <a:solidFill>
                <a:srgbClr val="002060"/>
              </a:solidFill>
            </a:rPr>
            <a:t> R$ 6.000,00 a 60.000.000,00.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 dirty="0"/>
        </a:p>
      </dsp:txBody>
      <dsp:txXfrm>
        <a:off x="1984687" y="1619544"/>
        <a:ext cx="1948538" cy="1190067"/>
      </dsp:txXfrm>
    </dsp:sp>
    <dsp:sp modelId="{D794D663-1055-4D0F-9301-EAC3C616748E}">
      <dsp:nvSpPr>
        <dsp:cNvPr id="0" name=""/>
        <dsp:cNvSpPr/>
      </dsp:nvSpPr>
      <dsp:spPr>
        <a:xfrm>
          <a:off x="1694838" y="1266489"/>
          <a:ext cx="252823" cy="2528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235"/>
              </a:lnTo>
              <a:lnTo>
                <a:pt x="252823" y="2528235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63463-C12A-4D8A-81DD-27AC8118A4F2}">
      <dsp:nvSpPr>
        <dsp:cNvPr id="0" name=""/>
        <dsp:cNvSpPr/>
      </dsp:nvSpPr>
      <dsp:spPr>
        <a:xfrm>
          <a:off x="1947662" y="3162666"/>
          <a:ext cx="2022588" cy="1264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ym typeface="Wingdings"/>
            </a:rPr>
            <a:t></a:t>
          </a:r>
          <a:r>
            <a:rPr lang="pt-BR" sz="1400" kern="1200" dirty="0"/>
            <a:t> </a:t>
          </a:r>
          <a:r>
            <a:rPr lang="pt-BR" sz="1400" b="1" kern="1200" dirty="0">
              <a:solidFill>
                <a:srgbClr val="002060"/>
              </a:solidFill>
            </a:rPr>
            <a:t>Dosimetria.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solidFill>
                <a:srgbClr val="002060"/>
              </a:solidFill>
              <a:sym typeface="Wingdings"/>
            </a:rPr>
            <a:t></a:t>
          </a:r>
          <a:r>
            <a:rPr lang="pt-BR" sz="1400" b="1" kern="1200" dirty="0">
              <a:solidFill>
                <a:srgbClr val="002060"/>
              </a:solidFill>
            </a:rPr>
            <a:t> Não exclui a reparação do dano.</a:t>
          </a:r>
        </a:p>
      </dsp:txBody>
      <dsp:txXfrm>
        <a:off x="1984687" y="3199691"/>
        <a:ext cx="1948538" cy="1190067"/>
      </dsp:txXfrm>
    </dsp:sp>
    <dsp:sp modelId="{BF97CAD0-864B-4D81-BC0E-B0A3C8D56875}">
      <dsp:nvSpPr>
        <dsp:cNvPr id="0" name=""/>
        <dsp:cNvSpPr/>
      </dsp:nvSpPr>
      <dsp:spPr>
        <a:xfrm>
          <a:off x="4602309" y="2371"/>
          <a:ext cx="2528235" cy="12641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tx1"/>
              </a:solidFill>
            </a:rPr>
            <a:t>Publicação Extraordinária da Decisão Condenatória</a:t>
          </a:r>
        </a:p>
      </dsp:txBody>
      <dsp:txXfrm>
        <a:off x="4639334" y="39396"/>
        <a:ext cx="2454185" cy="1190067"/>
      </dsp:txXfrm>
    </dsp:sp>
    <dsp:sp modelId="{29C5B873-F5F9-4D77-B7EE-6AD93BB28DBA}">
      <dsp:nvSpPr>
        <dsp:cNvPr id="0" name=""/>
        <dsp:cNvSpPr/>
      </dsp:nvSpPr>
      <dsp:spPr>
        <a:xfrm>
          <a:off x="4855132" y="1266489"/>
          <a:ext cx="252823" cy="94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088"/>
              </a:lnTo>
              <a:lnTo>
                <a:pt x="252823" y="948088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5797E-9908-44F7-A615-EAE2258EB70A}">
      <dsp:nvSpPr>
        <dsp:cNvPr id="0" name=""/>
        <dsp:cNvSpPr/>
      </dsp:nvSpPr>
      <dsp:spPr>
        <a:xfrm>
          <a:off x="5107956" y="1582519"/>
          <a:ext cx="2022588" cy="1264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i="0" kern="1200" dirty="0">
              <a:solidFill>
                <a:srgbClr val="002060"/>
              </a:solidFill>
            </a:rPr>
            <a:t>meios de comunicação de grande circulação na área de atuação da empresa</a:t>
          </a:r>
          <a:endParaRPr lang="pt-BR" sz="1400" b="1" kern="1200" dirty="0">
            <a:solidFill>
              <a:srgbClr val="002060"/>
            </a:solidFill>
          </a:endParaRPr>
        </a:p>
      </dsp:txBody>
      <dsp:txXfrm>
        <a:off x="5144981" y="1619544"/>
        <a:ext cx="1948538" cy="1190067"/>
      </dsp:txXfrm>
    </dsp:sp>
    <dsp:sp modelId="{F02CF2F5-1604-427E-8F81-85DC484CE1C0}">
      <dsp:nvSpPr>
        <dsp:cNvPr id="0" name=""/>
        <dsp:cNvSpPr/>
      </dsp:nvSpPr>
      <dsp:spPr>
        <a:xfrm>
          <a:off x="4855132" y="1266489"/>
          <a:ext cx="252823" cy="2528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235"/>
              </a:lnTo>
              <a:lnTo>
                <a:pt x="252823" y="2528235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B7F73-B4E1-4785-8FF6-A47D84E283A7}">
      <dsp:nvSpPr>
        <dsp:cNvPr id="0" name=""/>
        <dsp:cNvSpPr/>
      </dsp:nvSpPr>
      <dsp:spPr>
        <a:xfrm>
          <a:off x="5107956" y="3162666"/>
          <a:ext cx="2022588" cy="1264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i="0" kern="1200" dirty="0">
              <a:solidFill>
                <a:srgbClr val="002060"/>
              </a:solidFill>
            </a:rPr>
            <a:t>afixação de edital no próprio estabelecimento e divulgação no </a:t>
          </a:r>
          <a:r>
            <a:rPr lang="pt-BR" sz="1400" b="1" i="1" kern="1200" dirty="0">
              <a:solidFill>
                <a:srgbClr val="002060"/>
              </a:solidFill>
            </a:rPr>
            <a:t>site</a:t>
          </a:r>
          <a:r>
            <a:rPr lang="pt-BR" sz="1400" b="1" i="0" kern="1200" dirty="0">
              <a:solidFill>
                <a:srgbClr val="002060"/>
              </a:solidFill>
            </a:rPr>
            <a:t> da empresa</a:t>
          </a:r>
          <a:endParaRPr lang="pt-BR" sz="1400" b="1" kern="1200" dirty="0">
            <a:solidFill>
              <a:srgbClr val="002060"/>
            </a:solidFill>
          </a:endParaRPr>
        </a:p>
      </dsp:txBody>
      <dsp:txXfrm>
        <a:off x="5144981" y="3199691"/>
        <a:ext cx="1948538" cy="119006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8B912-F0BB-4451-AA36-7A09AC8DCF33}">
      <dsp:nvSpPr>
        <dsp:cNvPr id="0" name=""/>
        <dsp:cNvSpPr/>
      </dsp:nvSpPr>
      <dsp:spPr>
        <a:xfrm rot="10800000">
          <a:off x="1765947" y="1490"/>
          <a:ext cx="6091932" cy="92605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36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Perdimento de bens, direitos ou valores</a:t>
          </a:r>
        </a:p>
      </dsp:txBody>
      <dsp:txXfrm rot="10800000">
        <a:off x="1997460" y="1490"/>
        <a:ext cx="5860419" cy="926054"/>
      </dsp:txXfrm>
    </dsp:sp>
    <dsp:sp modelId="{C6D69CF2-5848-442B-8227-9D461DA8D7BF}">
      <dsp:nvSpPr>
        <dsp:cNvPr id="0" name=""/>
        <dsp:cNvSpPr/>
      </dsp:nvSpPr>
      <dsp:spPr>
        <a:xfrm>
          <a:off x="1302920" y="1490"/>
          <a:ext cx="926054" cy="92605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E1D31-BEFD-4B17-B0D8-2C4E1898F9C6}">
      <dsp:nvSpPr>
        <dsp:cNvPr id="0" name=""/>
        <dsp:cNvSpPr/>
      </dsp:nvSpPr>
      <dsp:spPr>
        <a:xfrm rot="10800000">
          <a:off x="1765947" y="1203979"/>
          <a:ext cx="6091932" cy="92605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36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Suspensão ou interdição parcial das atividades da PJ</a:t>
          </a:r>
        </a:p>
      </dsp:txBody>
      <dsp:txXfrm rot="10800000">
        <a:off x="1997460" y="1203979"/>
        <a:ext cx="5860419" cy="926054"/>
      </dsp:txXfrm>
    </dsp:sp>
    <dsp:sp modelId="{10CC3FCC-DA6D-4854-A0CA-A552DE073EFC}">
      <dsp:nvSpPr>
        <dsp:cNvPr id="0" name=""/>
        <dsp:cNvSpPr/>
      </dsp:nvSpPr>
      <dsp:spPr>
        <a:xfrm>
          <a:off x="1302920" y="1203979"/>
          <a:ext cx="926054" cy="92605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A25120-6C8A-461B-A41A-F04BFE1BBEB4}">
      <dsp:nvSpPr>
        <dsp:cNvPr id="0" name=""/>
        <dsp:cNvSpPr/>
      </dsp:nvSpPr>
      <dsp:spPr>
        <a:xfrm rot="10800000">
          <a:off x="1765947" y="2406469"/>
          <a:ext cx="6091932" cy="92605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36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Dissolução compulsória da PJ</a:t>
          </a:r>
        </a:p>
      </dsp:txBody>
      <dsp:txXfrm rot="10800000">
        <a:off x="1997460" y="2406469"/>
        <a:ext cx="5860419" cy="926054"/>
      </dsp:txXfrm>
    </dsp:sp>
    <dsp:sp modelId="{5955C31E-ED25-4325-8462-EC2A13A93911}">
      <dsp:nvSpPr>
        <dsp:cNvPr id="0" name=""/>
        <dsp:cNvSpPr/>
      </dsp:nvSpPr>
      <dsp:spPr>
        <a:xfrm>
          <a:off x="1302920" y="2406469"/>
          <a:ext cx="926054" cy="92605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01900-A420-48E9-8F68-D217DF66F0C7}">
      <dsp:nvSpPr>
        <dsp:cNvPr id="0" name=""/>
        <dsp:cNvSpPr/>
      </dsp:nvSpPr>
      <dsp:spPr>
        <a:xfrm rot="10800000">
          <a:off x="1765947" y="3608958"/>
          <a:ext cx="6091932" cy="92605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36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Proibição de receber incentivos, subsídios, subvenções, doações ou empréstimos pelo prazo de 1 a 5 anos.</a:t>
          </a:r>
        </a:p>
      </dsp:txBody>
      <dsp:txXfrm rot="10800000">
        <a:off x="1997460" y="3608958"/>
        <a:ext cx="5860419" cy="926054"/>
      </dsp:txXfrm>
    </dsp:sp>
    <dsp:sp modelId="{18D1A4D5-33B7-48B3-BC09-D0D1F88FE28A}">
      <dsp:nvSpPr>
        <dsp:cNvPr id="0" name=""/>
        <dsp:cNvSpPr/>
      </dsp:nvSpPr>
      <dsp:spPr>
        <a:xfrm>
          <a:off x="1302920" y="3608958"/>
          <a:ext cx="926054" cy="92605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8EAE3-560F-4A19-B43A-6276DCDD5AC1}">
      <dsp:nvSpPr>
        <dsp:cNvPr id="0" name=""/>
        <dsp:cNvSpPr/>
      </dsp:nvSpPr>
      <dsp:spPr>
        <a:xfrm>
          <a:off x="2638219" y="2015492"/>
          <a:ext cx="2470449" cy="1321290"/>
        </a:xfrm>
        <a:prstGeom prst="rect">
          <a:avLst/>
        </a:prstGeom>
        <a:gradFill rotWithShape="0">
          <a:gsLst>
            <a:gs pos="0">
              <a:srgbClr val="46A9EC">
                <a:alpha val="49804"/>
              </a:srgbClr>
            </a:gs>
            <a:gs pos="48000">
              <a:srgbClr val="98C4FA">
                <a:alpha val="49804"/>
              </a:srgb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DOSIMETRIA</a:t>
          </a:r>
          <a:endParaRPr lang="pt-BR" sz="3200" b="1" kern="1200" dirty="0">
            <a:solidFill>
              <a:srgbClr val="002060"/>
            </a:solidFill>
          </a:endParaRPr>
        </a:p>
      </dsp:txBody>
      <dsp:txXfrm>
        <a:off x="2638219" y="2015492"/>
        <a:ext cx="2470449" cy="1321290"/>
      </dsp:txXfrm>
    </dsp:sp>
    <dsp:sp modelId="{FF6C0DA9-927E-4437-94C7-76711F0DEFA1}">
      <dsp:nvSpPr>
        <dsp:cNvPr id="0" name=""/>
        <dsp:cNvSpPr/>
      </dsp:nvSpPr>
      <dsp:spPr>
        <a:xfrm>
          <a:off x="2148182" y="790"/>
          <a:ext cx="2334721" cy="2020185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GRAVIDADE DA INFRAÇÃO</a:t>
          </a:r>
        </a:p>
      </dsp:txBody>
      <dsp:txXfrm>
        <a:off x="2490094" y="296639"/>
        <a:ext cx="1650897" cy="1428487"/>
      </dsp:txXfrm>
    </dsp:sp>
    <dsp:sp modelId="{3D86300C-355C-40B1-AF52-D9A3AD546444}">
      <dsp:nvSpPr>
        <dsp:cNvPr id="0" name=""/>
        <dsp:cNvSpPr/>
      </dsp:nvSpPr>
      <dsp:spPr>
        <a:xfrm>
          <a:off x="4148126" y="785"/>
          <a:ext cx="2137296" cy="2020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VANTAGEM AUFERIDA</a:t>
          </a:r>
        </a:p>
      </dsp:txBody>
      <dsp:txXfrm>
        <a:off x="4461126" y="296634"/>
        <a:ext cx="1511296" cy="1428487"/>
      </dsp:txXfrm>
    </dsp:sp>
    <dsp:sp modelId="{D65D0498-83D2-4683-B843-0578C7E91C67}">
      <dsp:nvSpPr>
        <dsp:cNvPr id="0" name=""/>
        <dsp:cNvSpPr/>
      </dsp:nvSpPr>
      <dsp:spPr>
        <a:xfrm>
          <a:off x="5129344" y="3298201"/>
          <a:ext cx="2863543" cy="2020185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CONSUMAÇÃO DA INFRAÇÃO</a:t>
          </a:r>
        </a:p>
      </dsp:txBody>
      <dsp:txXfrm>
        <a:off x="5548700" y="3594050"/>
        <a:ext cx="2024831" cy="1428487"/>
      </dsp:txXfrm>
    </dsp:sp>
    <dsp:sp modelId="{88207C0D-5FD6-48A6-A67B-F1A2CDF145C2}">
      <dsp:nvSpPr>
        <dsp:cNvPr id="0" name=""/>
        <dsp:cNvSpPr/>
      </dsp:nvSpPr>
      <dsp:spPr>
        <a:xfrm>
          <a:off x="5525374" y="135662"/>
          <a:ext cx="2467513" cy="2020185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GRAU OU PERIGO DE LESÃO</a:t>
          </a:r>
        </a:p>
      </dsp:txBody>
      <dsp:txXfrm>
        <a:off x="5886733" y="431511"/>
        <a:ext cx="1744795" cy="1428487"/>
      </dsp:txXfrm>
    </dsp:sp>
    <dsp:sp modelId="{2507235B-87BB-4F63-BF04-122EA486F74C}">
      <dsp:nvSpPr>
        <dsp:cNvPr id="0" name=""/>
        <dsp:cNvSpPr/>
      </dsp:nvSpPr>
      <dsp:spPr>
        <a:xfrm>
          <a:off x="5840025" y="1715305"/>
          <a:ext cx="1952087" cy="2020185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EFEITO NEGATIVO</a:t>
          </a:r>
        </a:p>
      </dsp:txBody>
      <dsp:txXfrm>
        <a:off x="6125902" y="2011154"/>
        <a:ext cx="1380333" cy="1428487"/>
      </dsp:txXfrm>
    </dsp:sp>
    <dsp:sp modelId="{3A34391A-FEC5-4E6E-8F75-35359B6A8FDC}">
      <dsp:nvSpPr>
        <dsp:cNvPr id="0" name=""/>
        <dsp:cNvSpPr/>
      </dsp:nvSpPr>
      <dsp:spPr>
        <a:xfrm>
          <a:off x="2981123" y="3309999"/>
          <a:ext cx="2570395" cy="2020185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SITUAÇÃO ECONÔMICA DO INFRATOR</a:t>
          </a:r>
          <a:endParaRPr lang="pt-BR" sz="2400" b="0" kern="120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357549" y="3605848"/>
        <a:ext cx="1817543" cy="1428487"/>
      </dsp:txXfrm>
    </dsp:sp>
    <dsp:sp modelId="{634629D5-2528-4C55-8C85-E474BCEB373F}">
      <dsp:nvSpPr>
        <dsp:cNvPr id="0" name=""/>
        <dsp:cNvSpPr/>
      </dsp:nvSpPr>
      <dsp:spPr>
        <a:xfrm>
          <a:off x="297431" y="3309137"/>
          <a:ext cx="2720352" cy="2020185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COOPERAÇÃO COM A APURAÇÃO</a:t>
          </a:r>
        </a:p>
      </dsp:txBody>
      <dsp:txXfrm>
        <a:off x="695817" y="3604986"/>
        <a:ext cx="1923580" cy="1428487"/>
      </dsp:txXfrm>
    </dsp:sp>
    <dsp:sp modelId="{3925C5BB-A50A-4CD1-AC90-C568116761C8}">
      <dsp:nvSpPr>
        <dsp:cNvPr id="0" name=""/>
        <dsp:cNvSpPr/>
      </dsp:nvSpPr>
      <dsp:spPr>
        <a:xfrm>
          <a:off x="0" y="1884771"/>
          <a:ext cx="2467513" cy="2020185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VALOR DOS CONTRATOS</a:t>
          </a:r>
        </a:p>
      </dsp:txBody>
      <dsp:txXfrm>
        <a:off x="361359" y="2180620"/>
        <a:ext cx="1744795" cy="1428487"/>
      </dsp:txXfrm>
    </dsp:sp>
    <dsp:sp modelId="{CCBA93EB-B88E-4577-86C1-7BECE4FC7686}">
      <dsp:nvSpPr>
        <dsp:cNvPr id="0" name=""/>
        <dsp:cNvSpPr/>
      </dsp:nvSpPr>
      <dsp:spPr>
        <a:xfrm>
          <a:off x="108429" y="149349"/>
          <a:ext cx="2332360" cy="2020185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51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97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Programa de integridade (</a:t>
          </a:r>
          <a:r>
            <a:rPr lang="pt-BR" sz="2400" b="0" i="1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compliance</a:t>
          </a:r>
          <a:r>
            <a:rPr lang="pt-BR" sz="24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)</a:t>
          </a:r>
        </a:p>
      </dsp:txBody>
      <dsp:txXfrm>
        <a:off x="449995" y="445198"/>
        <a:ext cx="1649228" cy="142848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45392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solidFill>
          <a:schemeClr val="accent5">
            <a:lumMod val="90000"/>
          </a:schemeClr>
        </a:solidFill>
        <a:ln w="12700" cap="flat" cmpd="sng" algn="ctr">
          <a:solidFill>
            <a:schemeClr val="accent5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736190" y="376002"/>
          <a:ext cx="7904769" cy="1039070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bg1"/>
              </a:solidFill>
              <a:latin typeface="Calibri" panose="020F0502020204030204" pitchFamily="34" charset="0"/>
            </a:rPr>
            <a:t>Não alcança pessoas físicas</a:t>
          </a:r>
        </a:p>
      </dsp:txBody>
      <dsp:txXfrm>
        <a:off x="736190" y="376002"/>
        <a:ext cx="7904769" cy="1039070"/>
      </dsp:txXfrm>
    </dsp:sp>
    <dsp:sp modelId="{6A8BE0FA-D9BA-4891-9A97-DC5421BFACA8}">
      <dsp:nvSpPr>
        <dsp:cNvPr id="0" name=""/>
        <dsp:cNvSpPr/>
      </dsp:nvSpPr>
      <dsp:spPr>
        <a:xfrm>
          <a:off x="266663" y="291714"/>
          <a:ext cx="1206078" cy="1206078"/>
        </a:xfrm>
        <a:prstGeom prst="ellipse">
          <a:avLst/>
        </a:prstGeom>
        <a:solidFill>
          <a:srgbClr val="99CCFF"/>
        </a:solidFill>
        <a:ln w="6350" cap="flat" cmpd="sng" algn="ctr">
          <a:solidFill>
            <a:schemeClr val="accent5">
              <a:lumMod val="1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437C9D-4727-4D1E-BB92-5E20EF989BB7}">
      <dsp:nvSpPr>
        <dsp:cNvPr id="0" name=""/>
        <dsp:cNvSpPr/>
      </dsp:nvSpPr>
      <dsp:spPr>
        <a:xfrm>
          <a:off x="1020342" y="1929725"/>
          <a:ext cx="7554042" cy="964862"/>
        </a:xfrm>
        <a:prstGeom prst="rect">
          <a:avLst/>
        </a:prstGeom>
        <a:gradFill rotWithShape="0">
          <a:gsLst>
            <a:gs pos="100000">
              <a:srgbClr val="002060"/>
            </a:gs>
            <a:gs pos="10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bg1"/>
              </a:solidFill>
              <a:latin typeface="Calibri" panose="020F0502020204030204" pitchFamily="34" charset="0"/>
            </a:rPr>
            <a:t>Não alcança a esfera penal</a:t>
          </a:r>
          <a:endParaRPr lang="pt-BR" sz="3000" kern="1200" dirty="0"/>
        </a:p>
      </dsp:txBody>
      <dsp:txXfrm>
        <a:off x="1020342" y="1929725"/>
        <a:ext cx="7554042" cy="964862"/>
      </dsp:txXfrm>
    </dsp:sp>
    <dsp:sp modelId="{AF27380F-B230-4695-BB88-3CC5C653A8E3}">
      <dsp:nvSpPr>
        <dsp:cNvPr id="0" name=""/>
        <dsp:cNvSpPr/>
      </dsp:nvSpPr>
      <dsp:spPr>
        <a:xfrm>
          <a:off x="417303" y="1809117"/>
          <a:ext cx="1206078" cy="1206078"/>
        </a:xfrm>
        <a:prstGeom prst="ellipse">
          <a:avLst/>
        </a:prstGeom>
        <a:solidFill>
          <a:srgbClr val="99CCFF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CB9424-7839-43A4-BE87-52268E8ADF3D}">
      <dsp:nvSpPr>
        <dsp:cNvPr id="0" name=""/>
        <dsp:cNvSpPr/>
      </dsp:nvSpPr>
      <dsp:spPr>
        <a:xfrm>
          <a:off x="669614" y="3377019"/>
          <a:ext cx="7904769" cy="964862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bg1"/>
              </a:solidFill>
              <a:latin typeface="Calibri" panose="020F0502020204030204" pitchFamily="34" charset="0"/>
            </a:rPr>
            <a:t>Não exime a reparação integral do dano</a:t>
          </a:r>
        </a:p>
      </dsp:txBody>
      <dsp:txXfrm>
        <a:off x="669614" y="3377019"/>
        <a:ext cx="7904769" cy="964862"/>
      </dsp:txXfrm>
    </dsp:sp>
    <dsp:sp modelId="{821B371B-7FB8-476B-8B92-5BA5E71D871F}">
      <dsp:nvSpPr>
        <dsp:cNvPr id="0" name=""/>
        <dsp:cNvSpPr/>
      </dsp:nvSpPr>
      <dsp:spPr>
        <a:xfrm>
          <a:off x="66575" y="3366333"/>
          <a:ext cx="1206078" cy="1206078"/>
        </a:xfrm>
        <a:prstGeom prst="ellipse">
          <a:avLst/>
        </a:prstGeom>
        <a:solidFill>
          <a:srgbClr val="99CCFF"/>
        </a:solidFill>
        <a:ln w="6350" cap="flat" cmpd="sng" algn="ctr">
          <a:solidFill>
            <a:schemeClr val="accent5">
              <a:lumMod val="1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45392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solidFill>
          <a:schemeClr val="accent5">
            <a:lumMod val="90000"/>
          </a:schemeClr>
        </a:solidFill>
        <a:ln w="12700" cap="flat" cmpd="sng" algn="ctr">
          <a:solidFill>
            <a:schemeClr val="accent5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736190" y="376002"/>
          <a:ext cx="7904769" cy="1039070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bg1"/>
              </a:solidFill>
              <a:latin typeface="Calibri" panose="020F0502020204030204" pitchFamily="34" charset="0"/>
            </a:rPr>
            <a:t>Proposta sigilosa até efetivação do acordo</a:t>
          </a:r>
        </a:p>
      </dsp:txBody>
      <dsp:txXfrm>
        <a:off x="736190" y="376002"/>
        <a:ext cx="7904769" cy="1039070"/>
      </dsp:txXfrm>
    </dsp:sp>
    <dsp:sp modelId="{6A8BE0FA-D9BA-4891-9A97-DC5421BFACA8}">
      <dsp:nvSpPr>
        <dsp:cNvPr id="0" name=""/>
        <dsp:cNvSpPr/>
      </dsp:nvSpPr>
      <dsp:spPr>
        <a:xfrm>
          <a:off x="266663" y="291714"/>
          <a:ext cx="1206078" cy="1206078"/>
        </a:xfrm>
        <a:prstGeom prst="ellipse">
          <a:avLst/>
        </a:prstGeom>
        <a:solidFill>
          <a:srgbClr val="99CCFF"/>
        </a:solidFill>
        <a:ln w="6350" cap="flat" cmpd="sng" algn="ctr">
          <a:solidFill>
            <a:schemeClr val="accent5">
              <a:lumMod val="1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3B1268-6D08-4237-AD20-4494B1CCB495}">
      <dsp:nvSpPr>
        <dsp:cNvPr id="0" name=""/>
        <dsp:cNvSpPr/>
      </dsp:nvSpPr>
      <dsp:spPr>
        <a:xfrm>
          <a:off x="1020342" y="1929725"/>
          <a:ext cx="7554042" cy="964862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bg1"/>
              </a:solidFill>
              <a:latin typeface="Calibri" panose="020F0502020204030204" pitchFamily="34" charset="0"/>
            </a:rPr>
            <a:t>Possível extensão a outras </a:t>
          </a:r>
          <a:r>
            <a:rPr lang="pt-BR" sz="3000" b="1" kern="1200" dirty="0" err="1">
              <a:solidFill>
                <a:schemeClr val="bg1"/>
              </a:solidFill>
              <a:latin typeface="Calibri" panose="020F0502020204030204" pitchFamily="34" charset="0"/>
            </a:rPr>
            <a:t>PJs</a:t>
          </a:r>
          <a:r>
            <a:rPr lang="pt-BR" sz="3000" b="1" kern="1200" dirty="0">
              <a:solidFill>
                <a:schemeClr val="bg1"/>
              </a:solidFill>
              <a:latin typeface="Calibri" panose="020F0502020204030204" pitchFamily="34" charset="0"/>
            </a:rPr>
            <a:t> do grupo</a:t>
          </a:r>
        </a:p>
      </dsp:txBody>
      <dsp:txXfrm>
        <a:off x="1020342" y="1929725"/>
        <a:ext cx="7554042" cy="964862"/>
      </dsp:txXfrm>
    </dsp:sp>
    <dsp:sp modelId="{335CF424-A670-4355-8FF1-3DD5DC68D00B}">
      <dsp:nvSpPr>
        <dsp:cNvPr id="0" name=""/>
        <dsp:cNvSpPr/>
      </dsp:nvSpPr>
      <dsp:spPr>
        <a:xfrm>
          <a:off x="417303" y="1809117"/>
          <a:ext cx="1206078" cy="1206078"/>
        </a:xfrm>
        <a:prstGeom prst="ellipse">
          <a:avLst/>
        </a:prstGeom>
        <a:solidFill>
          <a:srgbClr val="99CCFF"/>
        </a:solidFill>
        <a:ln w="6350" cap="flat" cmpd="sng" algn="ctr">
          <a:solidFill>
            <a:schemeClr val="accent5">
              <a:lumMod val="1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52D676-47C3-4B7D-B9AC-59FB279F6E0C}">
      <dsp:nvSpPr>
        <dsp:cNvPr id="0" name=""/>
        <dsp:cNvSpPr/>
      </dsp:nvSpPr>
      <dsp:spPr>
        <a:xfrm>
          <a:off x="669614" y="3377019"/>
          <a:ext cx="7904769" cy="964862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bg1"/>
              </a:solidFill>
              <a:latin typeface="Calibri" panose="020F0502020204030204" pitchFamily="34" charset="0"/>
            </a:rPr>
            <a:t>Interrompe o prazo prescricional</a:t>
          </a:r>
        </a:p>
      </dsp:txBody>
      <dsp:txXfrm>
        <a:off x="669614" y="3377019"/>
        <a:ext cx="7904769" cy="964862"/>
      </dsp:txXfrm>
    </dsp:sp>
    <dsp:sp modelId="{EDF0DE4F-6BE3-44F9-AB19-DD1122351C57}">
      <dsp:nvSpPr>
        <dsp:cNvPr id="0" name=""/>
        <dsp:cNvSpPr/>
      </dsp:nvSpPr>
      <dsp:spPr>
        <a:xfrm>
          <a:off x="66575" y="3256411"/>
          <a:ext cx="1206078" cy="1206078"/>
        </a:xfrm>
        <a:prstGeom prst="ellipse">
          <a:avLst/>
        </a:prstGeom>
        <a:solidFill>
          <a:srgbClr val="99CCFF"/>
        </a:solidFill>
        <a:ln w="6350" cap="flat" cmpd="sng" algn="ctr">
          <a:solidFill>
            <a:schemeClr val="accent5">
              <a:lumMod val="1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FC50A-5B1B-4516-92B2-B50D4D0762D6}">
      <dsp:nvSpPr>
        <dsp:cNvPr id="0" name=""/>
        <dsp:cNvSpPr/>
      </dsp:nvSpPr>
      <dsp:spPr>
        <a:xfrm>
          <a:off x="362945" y="160436"/>
          <a:ext cx="2130908" cy="12785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MANIFESTAÇÃO DE INTERESSE PELA PJ</a:t>
          </a:r>
          <a:endParaRPr lang="pt-BR" sz="1200" kern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(Secretaria-Executiva)</a:t>
          </a:r>
          <a:endParaRPr lang="pt-BR" sz="12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00392" y="197883"/>
        <a:ext cx="2056014" cy="1203651"/>
      </dsp:txXfrm>
    </dsp:sp>
    <dsp:sp modelId="{AA553DBF-89BF-4A92-B306-4D767D4A71E0}">
      <dsp:nvSpPr>
        <dsp:cNvPr id="0" name=""/>
        <dsp:cNvSpPr/>
      </dsp:nvSpPr>
      <dsp:spPr>
        <a:xfrm>
          <a:off x="2686301" y="535475"/>
          <a:ext cx="463622" cy="528465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686301" y="641168"/>
        <a:ext cx="324535" cy="317079"/>
      </dsp:txXfrm>
    </dsp:sp>
    <dsp:sp modelId="{F5E15480-C248-4475-A471-97DF7FFC6E6E}">
      <dsp:nvSpPr>
        <dsp:cNvPr id="0" name=""/>
        <dsp:cNvSpPr/>
      </dsp:nvSpPr>
      <dsp:spPr>
        <a:xfrm>
          <a:off x="3368614" y="160436"/>
          <a:ext cx="2130908" cy="12785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CONSTITUIÇÃO DE COMISSÃO DE NEGOCIAÇÃO</a:t>
          </a:r>
          <a:endParaRPr lang="pt-BR" sz="1200" kern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(Dois servidores ou mais) </a:t>
          </a:r>
          <a:endParaRPr lang="pt-BR" sz="12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406061" y="197883"/>
        <a:ext cx="2056014" cy="1203651"/>
      </dsp:txXfrm>
    </dsp:sp>
    <dsp:sp modelId="{653F0310-9D22-496B-9BE2-59631F76A7E1}">
      <dsp:nvSpPr>
        <dsp:cNvPr id="0" name=""/>
        <dsp:cNvSpPr/>
      </dsp:nvSpPr>
      <dsp:spPr>
        <a:xfrm>
          <a:off x="5691969" y="535475"/>
          <a:ext cx="463622" cy="528465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691969" y="641168"/>
        <a:ext cx="324535" cy="317079"/>
      </dsp:txXfrm>
    </dsp:sp>
    <dsp:sp modelId="{516C6BE7-612D-470E-9E45-049E3CEFABE6}">
      <dsp:nvSpPr>
        <dsp:cNvPr id="0" name=""/>
        <dsp:cNvSpPr/>
      </dsp:nvSpPr>
      <dsp:spPr>
        <a:xfrm>
          <a:off x="6374282" y="160436"/>
          <a:ext cx="2130908" cy="12785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AVALIAÇÃO DOS ELEMENTOS DA PROPOSTA</a:t>
          </a: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(Comissão de negociação)</a:t>
          </a:r>
          <a:endParaRPr lang="pt-BR" sz="12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11729" y="197883"/>
        <a:ext cx="2056014" cy="1203651"/>
      </dsp:txXfrm>
    </dsp:sp>
    <dsp:sp modelId="{CDE52225-6EF9-4140-A910-F7B04D8EBCE2}">
      <dsp:nvSpPr>
        <dsp:cNvPr id="0" name=""/>
        <dsp:cNvSpPr/>
      </dsp:nvSpPr>
      <dsp:spPr>
        <a:xfrm rot="5556141">
          <a:off x="7336195" y="1300483"/>
          <a:ext cx="137542" cy="528465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7247363" y="1495966"/>
        <a:ext cx="317079" cy="96279"/>
      </dsp:txXfrm>
    </dsp:sp>
    <dsp:sp modelId="{243DE13D-9183-43CD-9869-783617A0F5D0}">
      <dsp:nvSpPr>
        <dsp:cNvPr id="0" name=""/>
        <dsp:cNvSpPr/>
      </dsp:nvSpPr>
      <dsp:spPr>
        <a:xfrm>
          <a:off x="6304388" y="1698227"/>
          <a:ext cx="2130908" cy="12785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MEMORANDO DE ENTENDIMENTOS</a:t>
          </a:r>
          <a:endParaRPr lang="pt-BR" sz="1200" kern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(Proposto pela comissão de negociação, assinado pelo SE)</a:t>
          </a:r>
          <a:endParaRPr lang="pt-BR" sz="12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341835" y="1735674"/>
        <a:ext cx="2056014" cy="1203651"/>
      </dsp:txXfrm>
    </dsp:sp>
    <dsp:sp modelId="{C9216C7C-FDC7-4AC9-B9E9-668F02850B8C}">
      <dsp:nvSpPr>
        <dsp:cNvPr id="0" name=""/>
        <dsp:cNvSpPr/>
      </dsp:nvSpPr>
      <dsp:spPr>
        <a:xfrm rot="10907451">
          <a:off x="5671910" y="2027168"/>
          <a:ext cx="447092" cy="528465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5806005" y="2134957"/>
        <a:ext cx="312964" cy="317079"/>
      </dsp:txXfrm>
    </dsp:sp>
    <dsp:sp modelId="{2D4F747A-CE94-4247-B21B-BF85FF1CBD12}">
      <dsp:nvSpPr>
        <dsp:cNvPr id="0" name=""/>
        <dsp:cNvSpPr/>
      </dsp:nvSpPr>
      <dsp:spPr>
        <a:xfrm>
          <a:off x="3330321" y="1605239"/>
          <a:ext cx="2130908" cy="12785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FASE DE NEGOCIAÇÃO</a:t>
          </a:r>
          <a:endParaRPr lang="pt-BR" sz="1200" kern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(Verificação dos requisitos legais e estabelecimento das cláusulas do possível acordo)</a:t>
          </a:r>
          <a:endParaRPr lang="pt-BR" sz="12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367768" y="1642686"/>
        <a:ext cx="2056014" cy="1203651"/>
      </dsp:txXfrm>
    </dsp:sp>
    <dsp:sp modelId="{DA1CD5D2-0159-4C96-831E-EE49902C4FB4}">
      <dsp:nvSpPr>
        <dsp:cNvPr id="0" name=""/>
        <dsp:cNvSpPr/>
      </dsp:nvSpPr>
      <dsp:spPr>
        <a:xfrm rot="10800000">
          <a:off x="2691049" y="1980279"/>
          <a:ext cx="451752" cy="528465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2826575" y="2085972"/>
        <a:ext cx="316226" cy="317079"/>
      </dsp:txXfrm>
    </dsp:sp>
    <dsp:sp modelId="{02087B4F-5F35-4982-9FB6-7B7D28BB21E7}">
      <dsp:nvSpPr>
        <dsp:cNvPr id="0" name=""/>
        <dsp:cNvSpPr/>
      </dsp:nvSpPr>
      <dsp:spPr>
        <a:xfrm>
          <a:off x="347049" y="1605239"/>
          <a:ext cx="2130908" cy="12785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CELEBRAÇÃO DO ACORDO DE LENIÊNCIA</a:t>
          </a: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(Elaborado pelas partes, assinado pelo Ministro da CGU)</a:t>
          </a:r>
          <a:endParaRPr lang="pt-BR" sz="12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84496" y="1642686"/>
        <a:ext cx="2056014" cy="1203651"/>
      </dsp:txXfrm>
    </dsp:sp>
    <dsp:sp modelId="{AF064D10-3DBF-49F6-9D1B-302ADEC8F431}">
      <dsp:nvSpPr>
        <dsp:cNvPr id="0" name=""/>
        <dsp:cNvSpPr/>
      </dsp:nvSpPr>
      <dsp:spPr>
        <a:xfrm rot="5466667">
          <a:off x="1210045" y="2955411"/>
          <a:ext cx="367090" cy="528465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1236118" y="3036109"/>
        <a:ext cx="317079" cy="256963"/>
      </dsp:txXfrm>
    </dsp:sp>
    <dsp:sp modelId="{EBBEE10A-9A00-4662-ABA9-8ECB28D1A251}">
      <dsp:nvSpPr>
        <dsp:cNvPr id="0" name=""/>
        <dsp:cNvSpPr/>
      </dsp:nvSpPr>
      <dsp:spPr>
        <a:xfrm>
          <a:off x="308820" y="3576278"/>
          <a:ext cx="2130908" cy="12785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MONITORAMENTO DO ACORDO</a:t>
          </a: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(Acompanhamento pela CGU do cumprimento das cláusulas)</a:t>
          </a:r>
          <a:endParaRPr lang="pt-BR" sz="12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46267" y="3613725"/>
        <a:ext cx="2056014" cy="1203651"/>
      </dsp:txXfrm>
    </dsp:sp>
    <dsp:sp modelId="{9F7F5D36-8926-48D8-A79B-9B8F4B95B2BA}">
      <dsp:nvSpPr>
        <dsp:cNvPr id="0" name=""/>
        <dsp:cNvSpPr/>
      </dsp:nvSpPr>
      <dsp:spPr>
        <a:xfrm rot="20891145">
          <a:off x="2662831" y="3585334"/>
          <a:ext cx="495440" cy="528465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664405" y="3706242"/>
        <a:ext cx="346808" cy="317079"/>
      </dsp:txXfrm>
    </dsp:sp>
    <dsp:sp modelId="{DC8785A9-E177-4D7C-A4EC-EAB15D68BABE}">
      <dsp:nvSpPr>
        <dsp:cNvPr id="0" name=""/>
        <dsp:cNvSpPr/>
      </dsp:nvSpPr>
      <dsp:spPr>
        <a:xfrm>
          <a:off x="3354720" y="2939166"/>
          <a:ext cx="2130908" cy="12785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DECLARAÇÃO DEFINITIVA DE CUMPRIMENTO DO ACORDO</a:t>
          </a:r>
          <a:endParaRPr lang="pt-BR" sz="1200" kern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(Após o monitoramento, a CGU poderá declarar de forma definitiva os efeitos do acordo)</a:t>
          </a:r>
          <a:endParaRPr lang="pt-BR" sz="12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392167" y="2976613"/>
        <a:ext cx="2056014" cy="1203651"/>
      </dsp:txXfrm>
    </dsp:sp>
    <dsp:sp modelId="{B54E9A9D-9B8C-41C4-B05B-4FE425D49CDA}">
      <dsp:nvSpPr>
        <dsp:cNvPr id="0" name=""/>
        <dsp:cNvSpPr/>
      </dsp:nvSpPr>
      <dsp:spPr>
        <a:xfrm rot="11701971" flipH="1">
          <a:off x="2617143" y="4394167"/>
          <a:ext cx="502806" cy="528465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2637166" y="4462856"/>
        <a:ext cx="317079" cy="351964"/>
      </dsp:txXfrm>
    </dsp:sp>
    <dsp:sp modelId="{BBE13A9E-7A83-4340-9A54-9AE6A2C0D790}">
      <dsp:nvSpPr>
        <dsp:cNvPr id="0" name=""/>
        <dsp:cNvSpPr/>
      </dsp:nvSpPr>
      <dsp:spPr>
        <a:xfrm>
          <a:off x="3348583" y="4265145"/>
          <a:ext cx="2130908" cy="127854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DESCUMPRIMENTO DO ACORDO</a:t>
          </a:r>
          <a:endParaRPr lang="pt-BR" sz="1200" kern="1200" dirty="0">
            <a:solidFill>
              <a:sysClr val="window" lastClr="FFFFFF"/>
            </a:solidFill>
            <a:latin typeface="Calibri"/>
            <a:ea typeface="+mn-ea"/>
            <a:cs typeface="Times New Roman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(A CGU determinará a perda dos benefícios, cobrará a multa na sua integralidade e retomará o PAR)</a:t>
          </a:r>
          <a:endParaRPr lang="pt-BR" sz="12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386030" y="4302592"/>
        <a:ext cx="2056014" cy="120365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00EE7-4EE4-444A-86ED-A25E217D0294}">
      <dsp:nvSpPr>
        <dsp:cNvPr id="0" name=""/>
        <dsp:cNvSpPr/>
      </dsp:nvSpPr>
      <dsp:spPr>
        <a:xfrm>
          <a:off x="39" y="188678"/>
          <a:ext cx="3768606" cy="4608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CNEP</a:t>
          </a:r>
        </a:p>
      </dsp:txBody>
      <dsp:txXfrm>
        <a:off x="39" y="188678"/>
        <a:ext cx="3768606" cy="460800"/>
      </dsp:txXfrm>
    </dsp:sp>
    <dsp:sp modelId="{DEC4726C-0882-43AC-A357-6534F5CE77EC}">
      <dsp:nvSpPr>
        <dsp:cNvPr id="0" name=""/>
        <dsp:cNvSpPr/>
      </dsp:nvSpPr>
      <dsp:spPr>
        <a:xfrm>
          <a:off x="39" y="649479"/>
          <a:ext cx="3768606" cy="3914370"/>
        </a:xfrm>
        <a:prstGeom prst="rect">
          <a:avLst/>
        </a:prstGeom>
        <a:solidFill>
          <a:srgbClr val="CCECFF">
            <a:alpha val="90000"/>
          </a:srgb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pt-BR" sz="1600" b="1" kern="1200" dirty="0">
              <a:latin typeface="Calibri" panose="020F0502020204030204" pitchFamily="34" charset="0"/>
            </a:rPr>
            <a:t>Sanções com fundamento na Lei nº 12.846/2013.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pt-BR" sz="1600" b="1" kern="1200" dirty="0">
              <a:latin typeface="Calibri" panose="020F0502020204030204" pitchFamily="34" charset="0"/>
            </a:rPr>
            <a:t>Acordos de leniência descumpridos.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pt-BR" sz="1600" b="1" kern="1200" dirty="0">
              <a:latin typeface="Calibri" panose="020F0502020204030204" pitchFamily="34" charset="0"/>
            </a:rPr>
            <a:t>Informações sobre acordos de leniência celebrados.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>
              <a:latin typeface="Calibri" panose="020F0502020204030204" pitchFamily="34" charset="0"/>
            </a:rPr>
            <a:t>Gestão a cargo da CGU.</a:t>
          </a:r>
        </a:p>
      </dsp:txBody>
      <dsp:txXfrm>
        <a:off x="39" y="649479"/>
        <a:ext cx="3768606" cy="3914370"/>
      </dsp:txXfrm>
    </dsp:sp>
    <dsp:sp modelId="{3E167FC5-5A4C-4378-8EE3-3C219983F8A3}">
      <dsp:nvSpPr>
        <dsp:cNvPr id="0" name=""/>
        <dsp:cNvSpPr/>
      </dsp:nvSpPr>
      <dsp:spPr>
        <a:xfrm>
          <a:off x="4296250" y="188678"/>
          <a:ext cx="3768606" cy="4608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CEIS</a:t>
          </a:r>
        </a:p>
      </dsp:txBody>
      <dsp:txXfrm>
        <a:off x="4296250" y="188678"/>
        <a:ext cx="3768606" cy="460800"/>
      </dsp:txXfrm>
    </dsp:sp>
    <dsp:sp modelId="{EC99566E-C948-4401-B319-22BDCCFEC061}">
      <dsp:nvSpPr>
        <dsp:cNvPr id="0" name=""/>
        <dsp:cNvSpPr/>
      </dsp:nvSpPr>
      <dsp:spPr>
        <a:xfrm>
          <a:off x="4296250" y="649479"/>
          <a:ext cx="3768606" cy="3914370"/>
        </a:xfrm>
        <a:prstGeom prst="rect">
          <a:avLst/>
        </a:prstGeom>
        <a:solidFill>
          <a:srgbClr val="CCECFF">
            <a:alpha val="89804"/>
          </a:srgb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pt-BR" sz="1600" b="1" kern="1200" dirty="0">
              <a:latin typeface="Calibri" panose="020F0502020204030204" pitchFamily="34" charset="0"/>
            </a:rPr>
            <a:t>Sanções restritivas ao direito de licitar e contratar com base na Lei nº 8.666/93.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pt-BR" sz="1600" b="1" kern="1200" dirty="0">
              <a:latin typeface="Calibri" panose="020F0502020204030204" pitchFamily="34" charset="0"/>
            </a:rPr>
            <a:t>Impedimento para licitar e contratar com base na Lei nº 10.520/2002.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pt-BR" sz="1600" b="1" kern="1200" dirty="0">
              <a:latin typeface="Calibri" panose="020F0502020204030204" pitchFamily="34" charset="0"/>
            </a:rPr>
            <a:t>Impedimento para licitar e contratar com base na Lei nº 12.462/2011.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pt-BR" sz="1600" b="1" kern="1200" dirty="0">
              <a:latin typeface="Calibri" panose="020F0502020204030204" pitchFamily="34" charset="0"/>
            </a:rPr>
            <a:t>Sanções restritivas ao direito de licitar e contratar com base na Lei nº 12.527/2011.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pt-BR" sz="1600" b="1" kern="1200" dirty="0">
              <a:latin typeface="Calibri" panose="020F0502020204030204" pitchFamily="34" charset="0"/>
            </a:rPr>
            <a:t>Outras sanções restritivas ao direito de licitar e contratar com base em outras leis.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pt-BR" sz="1600" b="1" kern="1200" dirty="0">
              <a:latin typeface="Calibri" panose="020F0502020204030204" pitchFamily="34" charset="0"/>
            </a:rPr>
            <a:t>Gestão a cargo da CGU.</a:t>
          </a:r>
        </a:p>
      </dsp:txBody>
      <dsp:txXfrm>
        <a:off x="4296250" y="649479"/>
        <a:ext cx="3768606" cy="391437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F0C3F-C9E2-416E-8D10-A3B16CA773AD}">
      <dsp:nvSpPr>
        <dsp:cNvPr id="0" name=""/>
        <dsp:cNvSpPr/>
      </dsp:nvSpPr>
      <dsp:spPr>
        <a:xfrm>
          <a:off x="1410003" y="525838"/>
          <a:ext cx="4376043" cy="4376043"/>
        </a:xfrm>
        <a:prstGeom prst="blockArc">
          <a:avLst>
            <a:gd name="adj1" fmla="val 10597254"/>
            <a:gd name="adj2" fmla="val 17504746"/>
            <a:gd name="adj3" fmla="val 4644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6035C8-53AF-49BF-BEA9-7D318CAEB9AC}">
      <dsp:nvSpPr>
        <dsp:cNvPr id="0" name=""/>
        <dsp:cNvSpPr/>
      </dsp:nvSpPr>
      <dsp:spPr>
        <a:xfrm>
          <a:off x="1480329" y="768001"/>
          <a:ext cx="4376043" cy="4376043"/>
        </a:xfrm>
        <a:prstGeom prst="blockArc">
          <a:avLst>
            <a:gd name="adj1" fmla="val 4291051"/>
            <a:gd name="adj2" fmla="val 11024219"/>
            <a:gd name="adj3" fmla="val 4644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BDDC7C-9ED0-41EC-B703-58BFC19BD044}">
      <dsp:nvSpPr>
        <dsp:cNvPr id="0" name=""/>
        <dsp:cNvSpPr/>
      </dsp:nvSpPr>
      <dsp:spPr>
        <a:xfrm>
          <a:off x="2969754" y="817983"/>
          <a:ext cx="4376043" cy="4376043"/>
        </a:xfrm>
        <a:prstGeom prst="blockArc">
          <a:avLst>
            <a:gd name="adj1" fmla="val 21339671"/>
            <a:gd name="adj2" fmla="val 6739593"/>
            <a:gd name="adj3" fmla="val 4644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251FCC-6454-4360-8198-A700F0E8E635}">
      <dsp:nvSpPr>
        <dsp:cNvPr id="0" name=""/>
        <dsp:cNvSpPr/>
      </dsp:nvSpPr>
      <dsp:spPr>
        <a:xfrm>
          <a:off x="2966847" y="539050"/>
          <a:ext cx="4376043" cy="4376043"/>
        </a:xfrm>
        <a:prstGeom prst="blockArc">
          <a:avLst>
            <a:gd name="adj1" fmla="val 15063291"/>
            <a:gd name="adj2" fmla="val 188683"/>
            <a:gd name="adj3" fmla="val 464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111BCC7-EC23-4172-B0EF-94590461B607}">
      <dsp:nvSpPr>
        <dsp:cNvPr id="0" name=""/>
        <dsp:cNvSpPr/>
      </dsp:nvSpPr>
      <dsp:spPr>
        <a:xfrm>
          <a:off x="2562879" y="1288988"/>
          <a:ext cx="3614212" cy="31106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50" b="1" u="sng" kern="1200" dirty="0">
              <a:effectLst/>
            </a:rPr>
            <a:t>Plano de Integridade</a:t>
          </a:r>
        </a:p>
        <a:p>
          <a:pPr marL="0" lvl="0" indent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50" b="1" kern="1200" dirty="0"/>
            <a:t>- Padrões de ética e de conduta</a:t>
          </a:r>
        </a:p>
        <a:p>
          <a:pPr marL="0" lvl="0" indent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50" b="1" kern="1200" dirty="0"/>
            <a:t>- Políticas e procedimentos</a:t>
          </a:r>
        </a:p>
        <a:p>
          <a:pPr marL="0" lvl="0" indent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50" b="1" kern="1200" dirty="0"/>
            <a:t>- Comunicação e treinamento</a:t>
          </a:r>
        </a:p>
        <a:p>
          <a:pPr marL="0" lvl="0" indent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50" b="1" kern="1200" dirty="0"/>
            <a:t>- Canais de denúncias</a:t>
          </a:r>
        </a:p>
        <a:p>
          <a:pPr marL="0" lvl="0" indent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50" b="1" kern="1200" dirty="0"/>
            <a:t>- Medidas disciplinares</a:t>
          </a:r>
        </a:p>
        <a:p>
          <a:pPr marL="0" lvl="0" indent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50" b="1" kern="1200" dirty="0"/>
            <a:t>- Ações de remediação</a:t>
          </a:r>
        </a:p>
      </dsp:txBody>
      <dsp:txXfrm>
        <a:off x="3092168" y="1744533"/>
        <a:ext cx="2555634" cy="2199565"/>
      </dsp:txXfrm>
    </dsp:sp>
    <dsp:sp modelId="{8EF6BBCA-0EBB-4027-B94A-BC783E4AADD0}">
      <dsp:nvSpPr>
        <dsp:cNvPr id="0" name=""/>
        <dsp:cNvSpPr/>
      </dsp:nvSpPr>
      <dsp:spPr>
        <a:xfrm>
          <a:off x="3096343" y="0"/>
          <a:ext cx="2729303" cy="14112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i="0" kern="1200" dirty="0"/>
            <a:t>Apoio e Comprometimento da alta direção</a:t>
          </a:r>
        </a:p>
      </dsp:txBody>
      <dsp:txXfrm>
        <a:off x="3496040" y="206674"/>
        <a:ext cx="1929909" cy="997910"/>
      </dsp:txXfrm>
    </dsp:sp>
    <dsp:sp modelId="{48C8AB71-546F-432A-8820-110557F5EE40}">
      <dsp:nvSpPr>
        <dsp:cNvPr id="0" name=""/>
        <dsp:cNvSpPr/>
      </dsp:nvSpPr>
      <dsp:spPr>
        <a:xfrm>
          <a:off x="6068213" y="1971812"/>
          <a:ext cx="2441307" cy="1745006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i="0" kern="1200" dirty="0"/>
            <a:t>Instância responsável pelo Plano de Integridade</a:t>
          </a:r>
        </a:p>
      </dsp:txBody>
      <dsp:txXfrm>
        <a:off x="6425734" y="2227362"/>
        <a:ext cx="1726265" cy="1233906"/>
      </dsp:txXfrm>
    </dsp:sp>
    <dsp:sp modelId="{6F4CC7B6-9B46-4F77-A264-F33F65C9F7F6}">
      <dsp:nvSpPr>
        <dsp:cNvPr id="0" name=""/>
        <dsp:cNvSpPr/>
      </dsp:nvSpPr>
      <dsp:spPr>
        <a:xfrm>
          <a:off x="3024335" y="4277373"/>
          <a:ext cx="2643089" cy="1411258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i="0" kern="1200" dirty="0"/>
            <a:t>Análise de Riscos</a:t>
          </a:r>
        </a:p>
      </dsp:txBody>
      <dsp:txXfrm>
        <a:off x="3411406" y="4484047"/>
        <a:ext cx="1868947" cy="997910"/>
      </dsp:txXfrm>
    </dsp:sp>
    <dsp:sp modelId="{DD535E24-8A6A-4128-A6FC-E442CDEFE8D3}">
      <dsp:nvSpPr>
        <dsp:cNvPr id="0" name=""/>
        <dsp:cNvSpPr/>
      </dsp:nvSpPr>
      <dsp:spPr>
        <a:xfrm>
          <a:off x="360030" y="1944223"/>
          <a:ext cx="2351297" cy="1745006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i="0" kern="1200" dirty="0"/>
            <a:t>Monitoramento Contínuo</a:t>
          </a:r>
        </a:p>
      </dsp:txBody>
      <dsp:txXfrm>
        <a:off x="704369" y="2199773"/>
        <a:ext cx="1662619" cy="12339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E5298-2DC4-4B95-8C24-D192A0EB9C02}">
      <dsp:nvSpPr>
        <dsp:cNvPr id="0" name=""/>
        <dsp:cNvSpPr/>
      </dsp:nvSpPr>
      <dsp:spPr>
        <a:xfrm>
          <a:off x="2542" y="19736"/>
          <a:ext cx="2479212" cy="835200"/>
        </a:xfrm>
        <a:prstGeom prst="rect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Esfera Penal</a:t>
          </a:r>
        </a:p>
      </dsp:txBody>
      <dsp:txXfrm>
        <a:off x="2542" y="19736"/>
        <a:ext cx="2479212" cy="835200"/>
      </dsp:txXfrm>
    </dsp:sp>
    <dsp:sp modelId="{638507F9-00F9-4C1C-8738-007307AA3582}">
      <dsp:nvSpPr>
        <dsp:cNvPr id="0" name=""/>
        <dsp:cNvSpPr/>
      </dsp:nvSpPr>
      <dsp:spPr>
        <a:xfrm>
          <a:off x="2542" y="854936"/>
          <a:ext cx="2479212" cy="3661830"/>
        </a:xfrm>
        <a:prstGeom prst="rect">
          <a:avLst/>
        </a:prstGeo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20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Código Penal (art. 312 a 337-D)</a:t>
          </a:r>
          <a:endParaRPr lang="pt-BR" sz="20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0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20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8.666/93 (</a:t>
          </a:r>
          <a:r>
            <a:rPr lang="pt-BR" altLang="pt-BR" sz="2000" b="1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arts</a:t>
          </a:r>
          <a:r>
            <a:rPr lang="pt-BR" altLang="pt-BR" sz="20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 89 a 99)</a:t>
          </a:r>
          <a:endParaRPr lang="pt-BR" sz="20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0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20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9.613/98 (lavagem de $)</a:t>
          </a:r>
          <a:endParaRPr lang="pt-BR" sz="20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0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20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12.850/2013 (crime organizado)</a:t>
          </a:r>
          <a:endParaRPr lang="pt-BR" sz="20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sp:txBody>
      <dsp:txXfrm>
        <a:off x="2542" y="854936"/>
        <a:ext cx="2479212" cy="3661830"/>
      </dsp:txXfrm>
    </dsp:sp>
    <dsp:sp modelId="{131D9CBC-4E7E-49BB-8E0A-A72DC7677A2B}">
      <dsp:nvSpPr>
        <dsp:cNvPr id="0" name=""/>
        <dsp:cNvSpPr/>
      </dsp:nvSpPr>
      <dsp:spPr>
        <a:xfrm>
          <a:off x="2828845" y="19736"/>
          <a:ext cx="2479212" cy="835200"/>
        </a:xfrm>
        <a:prstGeom prst="rect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Esfera Cível</a:t>
          </a:r>
        </a:p>
      </dsp:txBody>
      <dsp:txXfrm>
        <a:off x="2828845" y="19736"/>
        <a:ext cx="2479212" cy="835200"/>
      </dsp:txXfrm>
    </dsp:sp>
    <dsp:sp modelId="{22598C0D-36C4-41A8-A5B3-3A29E0757C05}">
      <dsp:nvSpPr>
        <dsp:cNvPr id="0" name=""/>
        <dsp:cNvSpPr/>
      </dsp:nvSpPr>
      <dsp:spPr>
        <a:xfrm>
          <a:off x="2828845" y="854936"/>
          <a:ext cx="2479212" cy="3661830"/>
        </a:xfrm>
        <a:prstGeom prst="rect">
          <a:avLst/>
        </a:prstGeo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16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4.717/65 (ação popular)</a:t>
          </a: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16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8.429/92 (improbidade adm.)</a:t>
          </a: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12.527/2011 (LAI)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12.813/2013 (Conflito de interesses)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16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12.846/2013 (objeto do curso)</a:t>
          </a: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sp:txBody>
      <dsp:txXfrm>
        <a:off x="2828845" y="854936"/>
        <a:ext cx="2479212" cy="3661830"/>
      </dsp:txXfrm>
    </dsp:sp>
    <dsp:sp modelId="{201F4DCF-5DB6-439F-B190-5AC245F1E444}">
      <dsp:nvSpPr>
        <dsp:cNvPr id="0" name=""/>
        <dsp:cNvSpPr/>
      </dsp:nvSpPr>
      <dsp:spPr>
        <a:xfrm>
          <a:off x="5655148" y="19736"/>
          <a:ext cx="2479212" cy="835200"/>
        </a:xfrm>
        <a:prstGeom prst="rect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Esfera Administrativa</a:t>
          </a:r>
        </a:p>
      </dsp:txBody>
      <dsp:txXfrm>
        <a:off x="5655148" y="19736"/>
        <a:ext cx="2479212" cy="835200"/>
      </dsp:txXfrm>
    </dsp:sp>
    <dsp:sp modelId="{15136D30-F0A2-462C-B8B0-58A72226C0E0}">
      <dsp:nvSpPr>
        <dsp:cNvPr id="0" name=""/>
        <dsp:cNvSpPr/>
      </dsp:nvSpPr>
      <dsp:spPr>
        <a:xfrm>
          <a:off x="5655148" y="854936"/>
          <a:ext cx="2479212" cy="3661830"/>
        </a:xfrm>
        <a:prstGeom prst="rect">
          <a:avLst/>
        </a:prstGeom>
        <a:solidFill>
          <a:srgbClr val="1F497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8.112/90 (servidores federais)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16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8.666/93 (licitações)</a:t>
          </a: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16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10.520/2002 (Lei do pregão)</a:t>
          </a: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16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12.462/2011 (Lei do RDC)</a:t>
          </a: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altLang="pt-BR" sz="16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Lei nº 12.846/2013 (objeto do curso)</a:t>
          </a:r>
          <a:endParaRPr lang="pt-BR" sz="1600" b="1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sp:txBody>
      <dsp:txXfrm>
        <a:off x="5655148" y="854936"/>
        <a:ext cx="2479212" cy="3661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8DF6B-14F8-4E9D-861F-0E6067B82E9D}">
      <dsp:nvSpPr>
        <dsp:cNvPr id="0" name=""/>
        <dsp:cNvSpPr/>
      </dsp:nvSpPr>
      <dsp:spPr>
        <a:xfrm rot="5400000">
          <a:off x="-358914" y="360453"/>
          <a:ext cx="2392764" cy="1674935"/>
        </a:xfrm>
        <a:prstGeom prst="chevron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ANTES</a:t>
          </a:r>
        </a:p>
      </dsp:txBody>
      <dsp:txXfrm rot="-5400000">
        <a:off x="1" y="839007"/>
        <a:ext cx="1674935" cy="717829"/>
      </dsp:txXfrm>
    </dsp:sp>
    <dsp:sp modelId="{688E0F66-84BE-479F-826F-358085365069}">
      <dsp:nvSpPr>
        <dsp:cNvPr id="0" name=""/>
        <dsp:cNvSpPr/>
      </dsp:nvSpPr>
      <dsp:spPr>
        <a:xfrm rot="5400000">
          <a:off x="4007719" y="-2331244"/>
          <a:ext cx="1555297" cy="6220864"/>
        </a:xfrm>
        <a:prstGeom prst="round2SameRect">
          <a:avLst/>
        </a:prstGeo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Lacuna legislativa quanto a pessoas jurídicas.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Foco na responsabilização de pessoas físicas.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Responsabilidade subjetiva.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Territorialidade.</a:t>
          </a:r>
        </a:p>
      </dsp:txBody>
      <dsp:txXfrm rot="-5400000">
        <a:off x="1674936" y="77462"/>
        <a:ext cx="6144941" cy="1403451"/>
      </dsp:txXfrm>
    </dsp:sp>
    <dsp:sp modelId="{8C7630E9-400F-4DC3-BE05-DCD755A71F62}">
      <dsp:nvSpPr>
        <dsp:cNvPr id="0" name=""/>
        <dsp:cNvSpPr/>
      </dsp:nvSpPr>
      <dsp:spPr>
        <a:xfrm rot="5400000">
          <a:off x="-358914" y="2468638"/>
          <a:ext cx="2392764" cy="1674935"/>
        </a:xfrm>
        <a:prstGeom prst="chevron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1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DEPOIS</a:t>
          </a:r>
        </a:p>
      </dsp:txBody>
      <dsp:txXfrm rot="-5400000">
        <a:off x="1" y="2947192"/>
        <a:ext cx="1674935" cy="717829"/>
      </dsp:txXfrm>
    </dsp:sp>
    <dsp:sp modelId="{B3F08FC1-F8B2-4888-9280-2AE24B211880}">
      <dsp:nvSpPr>
        <dsp:cNvPr id="0" name=""/>
        <dsp:cNvSpPr/>
      </dsp:nvSpPr>
      <dsp:spPr>
        <a:xfrm rot="5400000">
          <a:off x="4007719" y="-223059"/>
          <a:ext cx="1555297" cy="6220864"/>
        </a:xfrm>
        <a:prstGeom prst="round2SameRect">
          <a:avLst/>
        </a:prstGeo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Integração do sistema de responsabilização.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Foco na responsabilização de pessoas jurídicas.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Responsabilidade objetiva.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b="1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Extraterritorialidade.</a:t>
          </a:r>
        </a:p>
      </dsp:txBody>
      <dsp:txXfrm rot="-5400000">
        <a:off x="1674936" y="2185647"/>
        <a:ext cx="6144941" cy="14034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64C11-756F-4642-A8C2-212CBE4D8356}">
      <dsp:nvSpPr>
        <dsp:cNvPr id="0" name=""/>
        <dsp:cNvSpPr/>
      </dsp:nvSpPr>
      <dsp:spPr>
        <a:xfrm rot="16200000">
          <a:off x="774086" y="-774086"/>
          <a:ext cx="2268252" cy="3816424"/>
        </a:xfrm>
        <a:prstGeom prst="round1Rect">
          <a:avLst/>
        </a:prstGeom>
        <a:gradFill rotWithShape="0">
          <a:gsLst>
            <a:gs pos="0">
              <a:srgbClr val="99CC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9CC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9CC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Responsabilidade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u="sng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Objetiva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da Pessoa Jurídica</a:t>
          </a:r>
        </a:p>
      </dsp:txBody>
      <dsp:txXfrm rot="5400000">
        <a:off x="0" y="0"/>
        <a:ext cx="3816424" cy="1701189"/>
      </dsp:txXfrm>
    </dsp:sp>
    <dsp:sp modelId="{2366E647-8983-42B6-B8B5-60A24E12964E}">
      <dsp:nvSpPr>
        <dsp:cNvPr id="0" name=""/>
        <dsp:cNvSpPr/>
      </dsp:nvSpPr>
      <dsp:spPr>
        <a:xfrm>
          <a:off x="3816424" y="0"/>
          <a:ext cx="3816424" cy="2268252"/>
        </a:xfrm>
        <a:prstGeom prst="round1Rect">
          <a:avLst/>
        </a:prstGeom>
        <a:gradFill rotWithShape="0">
          <a:gsLst>
            <a:gs pos="0">
              <a:srgbClr val="99CC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9CC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9CC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Responsabilidade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u="sng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Subjetiva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das Pessoas Físicas</a:t>
          </a:r>
        </a:p>
      </dsp:txBody>
      <dsp:txXfrm>
        <a:off x="3816424" y="0"/>
        <a:ext cx="3816424" cy="1701189"/>
      </dsp:txXfrm>
    </dsp:sp>
    <dsp:sp modelId="{EE6AFB2E-5FF7-44A4-85C9-D7FC6A897D61}">
      <dsp:nvSpPr>
        <dsp:cNvPr id="0" name=""/>
        <dsp:cNvSpPr/>
      </dsp:nvSpPr>
      <dsp:spPr>
        <a:xfrm rot="10800000">
          <a:off x="0" y="2268252"/>
          <a:ext cx="3816424" cy="2268252"/>
        </a:xfrm>
        <a:prstGeom prst="round1Rect">
          <a:avLst/>
        </a:prstGeom>
        <a:gradFill rotWithShape="0">
          <a:gsLst>
            <a:gs pos="0">
              <a:srgbClr val="99CC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9CC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9CC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Responsabilidade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u="sng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Solidária</a:t>
          </a: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 das Controladoras,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Controladas, Coligadas ou Consorciadas</a:t>
          </a:r>
        </a:p>
      </dsp:txBody>
      <dsp:txXfrm rot="10800000">
        <a:off x="0" y="2835314"/>
        <a:ext cx="3816424" cy="1701189"/>
      </dsp:txXfrm>
    </dsp:sp>
    <dsp:sp modelId="{014E2D27-1A1F-4A38-A7AD-FC2C91FB9C2F}">
      <dsp:nvSpPr>
        <dsp:cNvPr id="0" name=""/>
        <dsp:cNvSpPr/>
      </dsp:nvSpPr>
      <dsp:spPr>
        <a:xfrm rot="5400000">
          <a:off x="4590510" y="1494165"/>
          <a:ext cx="2268252" cy="3816424"/>
        </a:xfrm>
        <a:prstGeom prst="round1Rect">
          <a:avLst/>
        </a:prstGeom>
        <a:gradFill rotWithShape="0">
          <a:gsLst>
            <a:gs pos="0">
              <a:srgbClr val="99CC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9CC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9CC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u="sng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Manutenção</a:t>
          </a: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 da Responsabilidade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nas hipóteses de Alteração,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Transformação, Incorporação,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Fusão ou Cisão</a:t>
          </a:r>
        </a:p>
      </dsp:txBody>
      <dsp:txXfrm rot="-5400000">
        <a:off x="3816424" y="2835314"/>
        <a:ext cx="3816424" cy="1701189"/>
      </dsp:txXfrm>
    </dsp:sp>
    <dsp:sp modelId="{4A04B6B0-9AC7-4B51-8C19-4641276472F0}">
      <dsp:nvSpPr>
        <dsp:cNvPr id="0" name=""/>
        <dsp:cNvSpPr/>
      </dsp:nvSpPr>
      <dsp:spPr>
        <a:xfrm>
          <a:off x="2592290" y="1701189"/>
          <a:ext cx="2448266" cy="1134126"/>
        </a:xfrm>
        <a:prstGeom prst="roundRect">
          <a:avLst/>
        </a:prstGeom>
        <a:gradFill rotWithShape="0">
          <a:gsLst>
            <a:gs pos="0">
              <a:srgbClr val="99CCFF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9CCFF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9CCFF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SISTEMA 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RESPONSABILIDADE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Arial"/>
            </a:rPr>
            <a:t>ADMINISTRATIVA</a:t>
          </a:r>
        </a:p>
      </dsp:txBody>
      <dsp:txXfrm>
        <a:off x="2647653" y="1756552"/>
        <a:ext cx="2337540" cy="1023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251621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21C59-6C8C-4043-A4A7-01EADE85FC4A}">
      <dsp:nvSpPr>
        <dsp:cNvPr id="0" name=""/>
        <dsp:cNvSpPr/>
      </dsp:nvSpPr>
      <dsp:spPr>
        <a:xfrm>
          <a:off x="860396" y="730233"/>
          <a:ext cx="7611857" cy="1213981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1348" tIns="60960" rIns="60960" bIns="6096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/>
            <a:t>I - prometer, oferecer ou dar, direta ou indiretamente, vantagem indevida a agente público, ou a terceira pessoa a ele relacionada; </a:t>
          </a:r>
          <a:endParaRPr lang="pt-BR" sz="2400" b="1" kern="1200" dirty="0">
            <a:latin typeface="Calibri"/>
            <a:ea typeface="+mn-ea"/>
            <a:cs typeface="+mn-cs"/>
          </a:endParaRPr>
        </a:p>
      </dsp:txBody>
      <dsp:txXfrm>
        <a:off x="860396" y="730233"/>
        <a:ext cx="7611857" cy="1213981"/>
      </dsp:txXfrm>
    </dsp:sp>
    <dsp:sp modelId="{950830A1-3E72-4BA8-A200-F7ABC06F556E}">
      <dsp:nvSpPr>
        <dsp:cNvPr id="0" name=""/>
        <dsp:cNvSpPr/>
      </dsp:nvSpPr>
      <dsp:spPr>
        <a:xfrm>
          <a:off x="24689" y="501517"/>
          <a:ext cx="1671413" cy="16714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606FCEE-A09B-4796-80E9-95A02AE91DEA}">
      <dsp:nvSpPr>
        <dsp:cNvPr id="0" name=""/>
        <dsp:cNvSpPr/>
      </dsp:nvSpPr>
      <dsp:spPr>
        <a:xfrm>
          <a:off x="860396" y="2798160"/>
          <a:ext cx="7611857" cy="109026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1348" tIns="60960" rIns="60960" bIns="6096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/>
            <a:t>II - comprovadamente, financiar, custear, patrocinar ou de qualquer modo subvencionar a prática dos atos ilícitos previstos nesta Lei</a:t>
          </a:r>
          <a:r>
            <a:rPr lang="pt-BR" sz="3000" b="0" kern="1200" dirty="0"/>
            <a:t>;</a:t>
          </a:r>
          <a:endParaRPr lang="pt-BR" sz="3000" b="1" kern="1200" dirty="0">
            <a:latin typeface="Calibri"/>
            <a:ea typeface="+mn-ea"/>
            <a:cs typeface="+mn-cs"/>
          </a:endParaRPr>
        </a:p>
      </dsp:txBody>
      <dsp:txXfrm>
        <a:off x="860396" y="2798160"/>
        <a:ext cx="7611857" cy="1090269"/>
      </dsp:txXfrm>
    </dsp:sp>
    <dsp:sp modelId="{A87C3D84-6099-4CA2-B5AC-8EC8B58EFB09}">
      <dsp:nvSpPr>
        <dsp:cNvPr id="0" name=""/>
        <dsp:cNvSpPr/>
      </dsp:nvSpPr>
      <dsp:spPr>
        <a:xfrm>
          <a:off x="24689" y="2507588"/>
          <a:ext cx="1671413" cy="16714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80000"/>
              <a:hueOff val="-513283"/>
              <a:satOff val="0"/>
              <a:lumOff val="3387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251621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21C59-6C8C-4043-A4A7-01EADE85FC4A}">
      <dsp:nvSpPr>
        <dsp:cNvPr id="0" name=""/>
        <dsp:cNvSpPr/>
      </dsp:nvSpPr>
      <dsp:spPr>
        <a:xfrm>
          <a:off x="860396" y="576062"/>
          <a:ext cx="7611857" cy="1522323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1348" tIns="60960" rIns="60960" bIns="6096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/>
            <a:t>III - comprovadamente, utilizar-se de interposta pessoa física ou jurídica para ocultar ou dissimular seus reais interesses ou a identidade dos beneficiários dos atos praticados; </a:t>
          </a:r>
          <a:endParaRPr lang="pt-BR" sz="2400" b="1" kern="1200" dirty="0">
            <a:latin typeface="Calibri"/>
            <a:ea typeface="+mn-ea"/>
            <a:cs typeface="+mn-cs"/>
          </a:endParaRPr>
        </a:p>
      </dsp:txBody>
      <dsp:txXfrm>
        <a:off x="860396" y="576062"/>
        <a:ext cx="7611857" cy="1522323"/>
      </dsp:txXfrm>
    </dsp:sp>
    <dsp:sp modelId="{950830A1-3E72-4BA8-A200-F7ABC06F556E}">
      <dsp:nvSpPr>
        <dsp:cNvPr id="0" name=""/>
        <dsp:cNvSpPr/>
      </dsp:nvSpPr>
      <dsp:spPr>
        <a:xfrm>
          <a:off x="24689" y="501517"/>
          <a:ext cx="1671413" cy="16714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606FCEE-A09B-4796-80E9-95A02AE91DEA}">
      <dsp:nvSpPr>
        <dsp:cNvPr id="0" name=""/>
        <dsp:cNvSpPr/>
      </dsp:nvSpPr>
      <dsp:spPr>
        <a:xfrm>
          <a:off x="860396" y="2294102"/>
          <a:ext cx="7611857" cy="2098386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1348" tIns="60960" rIns="60960" bIns="6096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/>
            <a:t>V - dificultar atividade de investigação ou fiscalização de órgãos, entidades ou agentes públicos, ou intervir em sua atuação, inclusive no âmbito das agências reguladoras e dos órgãos de fiscalização do sistema financeiro nacional</a:t>
          </a:r>
          <a:r>
            <a:rPr lang="pt-BR" sz="3000" b="0" kern="1200" dirty="0"/>
            <a:t>;</a:t>
          </a:r>
          <a:endParaRPr lang="pt-BR" sz="3000" b="1" kern="1200" dirty="0">
            <a:latin typeface="Calibri"/>
            <a:ea typeface="+mn-ea"/>
            <a:cs typeface="+mn-cs"/>
          </a:endParaRPr>
        </a:p>
      </dsp:txBody>
      <dsp:txXfrm>
        <a:off x="860396" y="2294102"/>
        <a:ext cx="7611857" cy="2098386"/>
      </dsp:txXfrm>
    </dsp:sp>
    <dsp:sp modelId="{A87C3D84-6099-4CA2-B5AC-8EC8B58EFB09}">
      <dsp:nvSpPr>
        <dsp:cNvPr id="0" name=""/>
        <dsp:cNvSpPr/>
      </dsp:nvSpPr>
      <dsp:spPr>
        <a:xfrm>
          <a:off x="24689" y="2507588"/>
          <a:ext cx="1671413" cy="16714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80000"/>
              <a:hueOff val="-513283"/>
              <a:satOff val="0"/>
              <a:lumOff val="3387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295589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21C59-6C8C-4043-A4A7-01EADE85FC4A}">
      <dsp:nvSpPr>
        <dsp:cNvPr id="0" name=""/>
        <dsp:cNvSpPr/>
      </dsp:nvSpPr>
      <dsp:spPr>
        <a:xfrm>
          <a:off x="517362" y="215590"/>
          <a:ext cx="7918391" cy="1008546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41" tIns="60960" rIns="60960" bIns="6096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/>
            <a:t>a- frustrar ou fraudar, mediante ajuste, combinação ou qualquer outro expediente, o caráter competitivo de procedimento licitatório público;</a:t>
          </a:r>
          <a:endParaRPr lang="pt-BR" sz="2400" b="1" kern="1200" dirty="0">
            <a:latin typeface="Calibri"/>
            <a:ea typeface="+mn-ea"/>
            <a:cs typeface="+mn-cs"/>
          </a:endParaRPr>
        </a:p>
      </dsp:txBody>
      <dsp:txXfrm>
        <a:off x="517362" y="215590"/>
        <a:ext cx="7918391" cy="1008546"/>
      </dsp:txXfrm>
    </dsp:sp>
    <dsp:sp modelId="{950830A1-3E72-4BA8-A200-F7ABC06F556E}">
      <dsp:nvSpPr>
        <dsp:cNvPr id="0" name=""/>
        <dsp:cNvSpPr/>
      </dsp:nvSpPr>
      <dsp:spPr>
        <a:xfrm>
          <a:off x="74799" y="269831"/>
          <a:ext cx="900063" cy="9000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606FCEE-A09B-4796-80E9-95A02AE91DEA}">
      <dsp:nvSpPr>
        <dsp:cNvPr id="0" name=""/>
        <dsp:cNvSpPr/>
      </dsp:nvSpPr>
      <dsp:spPr>
        <a:xfrm>
          <a:off x="1042147" y="1440159"/>
          <a:ext cx="7415126" cy="697945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67129"/>
                <a:satOff val="4478"/>
                <a:lumOff val="19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41" tIns="60960" rIns="60960" bIns="6096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/>
            <a:t>b - impedir, perturbar ou fraudar a realização de qualquer ato de procedimento licitatório público; </a:t>
          </a:r>
          <a:endParaRPr lang="pt-BR" sz="3000" b="1" kern="1200" dirty="0">
            <a:latin typeface="Calibri"/>
            <a:ea typeface="+mn-ea"/>
            <a:cs typeface="+mn-cs"/>
          </a:endParaRPr>
        </a:p>
      </dsp:txBody>
      <dsp:txXfrm>
        <a:off x="1042147" y="1440159"/>
        <a:ext cx="7415126" cy="697945"/>
      </dsp:txXfrm>
    </dsp:sp>
    <dsp:sp modelId="{A87C3D84-6099-4CA2-B5AC-8EC8B58EFB09}">
      <dsp:nvSpPr>
        <dsp:cNvPr id="0" name=""/>
        <dsp:cNvSpPr/>
      </dsp:nvSpPr>
      <dsp:spPr>
        <a:xfrm>
          <a:off x="487621" y="1350095"/>
          <a:ext cx="900063" cy="9000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167129"/>
              <a:satOff val="4478"/>
              <a:lumOff val="1972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073D93E-8667-4603-B4E3-EFAA483201C3}">
      <dsp:nvSpPr>
        <dsp:cNvPr id="0" name=""/>
        <dsp:cNvSpPr/>
      </dsp:nvSpPr>
      <dsp:spPr>
        <a:xfrm>
          <a:off x="937653" y="2520366"/>
          <a:ext cx="7490632" cy="72005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34258"/>
                <a:satOff val="8955"/>
                <a:lumOff val="394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334258"/>
                <a:satOff val="8955"/>
                <a:lumOff val="394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334258"/>
                <a:satOff val="8955"/>
                <a:lumOff val="394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41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dirty="0"/>
            <a:t>c - afastar ou procurar afastar licitante, por meio de fraude ou oferecimento de vantagem de qualquer tipo; </a:t>
          </a:r>
          <a:endParaRPr lang="pt-BR" sz="2100" b="1" kern="1200" dirty="0"/>
        </a:p>
      </dsp:txBody>
      <dsp:txXfrm>
        <a:off x="937653" y="2520366"/>
        <a:ext cx="7490632" cy="720051"/>
      </dsp:txXfrm>
    </dsp:sp>
    <dsp:sp modelId="{224DE6C7-3E81-444A-85EF-4C91066EFB96}">
      <dsp:nvSpPr>
        <dsp:cNvPr id="0" name=""/>
        <dsp:cNvSpPr/>
      </dsp:nvSpPr>
      <dsp:spPr>
        <a:xfrm>
          <a:off x="487621" y="2430360"/>
          <a:ext cx="900063" cy="9000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334258"/>
              <a:satOff val="8955"/>
              <a:lumOff val="394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B101FE7-5711-4806-BB4D-ECFB7D2DB8A0}">
      <dsp:nvSpPr>
        <dsp:cNvPr id="0" name=""/>
        <dsp:cNvSpPr/>
      </dsp:nvSpPr>
      <dsp:spPr>
        <a:xfrm>
          <a:off x="524831" y="3600630"/>
          <a:ext cx="7903454" cy="72005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67129"/>
                <a:satOff val="4478"/>
                <a:lumOff val="19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41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dirty="0"/>
            <a:t>d - fraudar licitação pública ou contrato dela decorrente;</a:t>
          </a:r>
        </a:p>
      </dsp:txBody>
      <dsp:txXfrm>
        <a:off x="524831" y="3600630"/>
        <a:ext cx="7903454" cy="720051"/>
      </dsp:txXfrm>
    </dsp:sp>
    <dsp:sp modelId="{6B989591-CF0D-4218-9862-EA4FEDEAFA9C}">
      <dsp:nvSpPr>
        <dsp:cNvPr id="0" name=""/>
        <dsp:cNvSpPr/>
      </dsp:nvSpPr>
      <dsp:spPr>
        <a:xfrm>
          <a:off x="74799" y="3510624"/>
          <a:ext cx="900063" cy="9000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167129"/>
              <a:satOff val="4478"/>
              <a:lumOff val="1972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291522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0FE86-CBB7-425B-ABC9-B3A93D161A9F}">
      <dsp:nvSpPr>
        <dsp:cNvPr id="0" name=""/>
        <dsp:cNvSpPr/>
      </dsp:nvSpPr>
      <dsp:spPr>
        <a:xfrm>
          <a:off x="649656" y="468052"/>
          <a:ext cx="7782696" cy="93610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3033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/>
            <a:t>e - criar, de modo fraudulento ou irregular, pessoa jurídica para participar de licitação pública ou celebrar contrato administrativo;</a:t>
          </a:r>
        </a:p>
      </dsp:txBody>
      <dsp:txXfrm>
        <a:off x="649656" y="468052"/>
        <a:ext cx="7782696" cy="936104"/>
      </dsp:txXfrm>
    </dsp:sp>
    <dsp:sp modelId="{0DD9B292-3A80-4A40-A733-5EA870E457A4}">
      <dsp:nvSpPr>
        <dsp:cNvPr id="0" name=""/>
        <dsp:cNvSpPr/>
      </dsp:nvSpPr>
      <dsp:spPr>
        <a:xfrm>
          <a:off x="64591" y="351039"/>
          <a:ext cx="1170130" cy="117013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717AAB5-03B8-49E0-97EE-32ECF9F57C60}">
      <dsp:nvSpPr>
        <dsp:cNvPr id="0" name=""/>
        <dsp:cNvSpPr/>
      </dsp:nvSpPr>
      <dsp:spPr>
        <a:xfrm>
          <a:off x="989929" y="1584178"/>
          <a:ext cx="7442422" cy="1512163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3033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/>
            <a:t>f - obter vantagem ou benefício indevido, de modo fraudulento, de modificações ou prorrogações de contratos celebrados com a administração pública, sem autorização em lei, no ato convocatório da licitação pública ou nos respectivos instrumentos contratuais; ou</a:t>
          </a:r>
        </a:p>
      </dsp:txBody>
      <dsp:txXfrm>
        <a:off x="989929" y="1584178"/>
        <a:ext cx="7442422" cy="1512163"/>
      </dsp:txXfrm>
    </dsp:sp>
    <dsp:sp modelId="{120CFF42-3418-4C45-ABF6-1CCDF0030229}">
      <dsp:nvSpPr>
        <dsp:cNvPr id="0" name=""/>
        <dsp:cNvSpPr/>
      </dsp:nvSpPr>
      <dsp:spPr>
        <a:xfrm>
          <a:off x="404864" y="1755195"/>
          <a:ext cx="1170130" cy="117013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2F686FB-C920-4E44-B9C1-ACDF9100ACE7}">
      <dsp:nvSpPr>
        <dsp:cNvPr id="0" name=""/>
        <dsp:cNvSpPr/>
      </dsp:nvSpPr>
      <dsp:spPr>
        <a:xfrm>
          <a:off x="649656" y="3276364"/>
          <a:ext cx="7782696" cy="936104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303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g - </a:t>
          </a:r>
          <a:r>
            <a:rPr lang="pt-BR" sz="2000" b="0" kern="1200" dirty="0"/>
            <a:t>manipular ou fraudar o equilíbrio econômico-financeiro dos contratos celebrados com a administração pública.</a:t>
          </a:r>
          <a:endParaRPr lang="pt-BR" sz="2000" kern="1200" dirty="0"/>
        </a:p>
      </dsp:txBody>
      <dsp:txXfrm>
        <a:off x="649656" y="3276364"/>
        <a:ext cx="7782696" cy="936104"/>
      </dsp:txXfrm>
    </dsp:sp>
    <dsp:sp modelId="{E6FD1B7C-5E94-453C-A8B1-002922290D5D}">
      <dsp:nvSpPr>
        <dsp:cNvPr id="0" name=""/>
        <dsp:cNvSpPr/>
      </dsp:nvSpPr>
      <dsp:spPr>
        <a:xfrm>
          <a:off x="64591" y="3159351"/>
          <a:ext cx="1170130" cy="117013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33058-B7B0-479B-84C1-E9B0FF3B253B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D183-7D27-45A3-BB81-9CF613A148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01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6BB32-2EBC-4043-9713-5D3D11F6D5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CAE09-9E8F-4A0F-A0F4-169B97C55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31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4"/>
          <p:cNvSpPr txBox="1">
            <a:spLocks noGrp="1" noChangeArrowheads="1"/>
          </p:cNvSpPr>
          <p:nvPr/>
        </p:nvSpPr>
        <p:spPr bwMode="auto">
          <a:xfrm>
            <a:off x="3900488" y="0"/>
            <a:ext cx="2967037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308" tIns="47430" rIns="92308" bIns="47430"/>
          <a:lstStyle/>
          <a:p>
            <a:pPr algn="r" defTabSz="512763" eaLnBrk="1" hangingPunct="1">
              <a:buClr>
                <a:srgbClr val="020000"/>
              </a:buClr>
              <a:buFont typeface="Times New Roman" pitchFamily="18" charset="0"/>
              <a:buNone/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</a:pPr>
            <a:r>
              <a:rPr lang="en-GB" altLang="pt-BR" sz="1200">
                <a:solidFill>
                  <a:srgbClr val="000000"/>
                </a:solidFill>
                <a:latin typeface="Times New Roman" pitchFamily="18" charset="0"/>
              </a:rPr>
              <a:t>07/05/09</a:t>
            </a:r>
          </a:p>
        </p:txBody>
      </p:sp>
      <p:sp>
        <p:nvSpPr>
          <p:cNvPr id="78851" name="Rectangle 18"/>
          <p:cNvSpPr txBox="1">
            <a:spLocks noGrp="1" noChangeArrowheads="1"/>
          </p:cNvSpPr>
          <p:nvPr/>
        </p:nvSpPr>
        <p:spPr bwMode="auto">
          <a:xfrm>
            <a:off x="3900488" y="9409113"/>
            <a:ext cx="2967037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308" tIns="47430" rIns="92308" bIns="47430" anchor="b"/>
          <a:lstStyle/>
          <a:p>
            <a:pPr algn="r" defTabSz="512763" eaLnBrk="1" hangingPunct="1">
              <a:buClr>
                <a:srgbClr val="020000"/>
              </a:buClr>
              <a:buFont typeface="Times New Roman" pitchFamily="18" charset="0"/>
              <a:buNone/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</a:pPr>
            <a:fld id="{5540D3B5-1DD6-4965-BE65-FA52F72E0FAE}" type="slidenum">
              <a:rPr lang="en-GB" altLang="pt-BR" sz="1200">
                <a:solidFill>
                  <a:srgbClr val="000000"/>
                </a:solidFill>
                <a:latin typeface="Times New Roman" pitchFamily="18" charset="0"/>
              </a:rPr>
              <a:pPr algn="r" defTabSz="512763" eaLnBrk="1" hangingPunct="1">
                <a:buClr>
                  <a:srgbClr val="020000"/>
                </a:buClr>
                <a:buFont typeface="Times New Roman" pitchFamily="18" charset="0"/>
                <a:buNone/>
                <a:tabLst>
                  <a:tab pos="0" algn="l"/>
                  <a:tab pos="511175" algn="l"/>
                  <a:tab pos="1022350" algn="l"/>
                  <a:tab pos="1535113" algn="l"/>
                  <a:tab pos="2047875" algn="l"/>
                  <a:tab pos="2560638" algn="l"/>
                  <a:tab pos="3071813" algn="l"/>
                  <a:tab pos="3584575" algn="l"/>
                  <a:tab pos="4097338" algn="l"/>
                  <a:tab pos="4610100" algn="l"/>
                  <a:tab pos="5121275" algn="l"/>
                  <a:tab pos="5634038" algn="l"/>
                  <a:tab pos="6146800" algn="l"/>
                  <a:tab pos="6659563" algn="l"/>
                  <a:tab pos="7172325" algn="l"/>
                  <a:tab pos="7683500" algn="l"/>
                  <a:tab pos="8196263" algn="l"/>
                  <a:tab pos="8709025" algn="l"/>
                  <a:tab pos="9221788" algn="l"/>
                  <a:tab pos="9732963" algn="l"/>
                  <a:tab pos="10245725" algn="l"/>
                </a:tabLst>
              </a:pPr>
              <a:t>1</a:t>
            </a:fld>
            <a:endParaRPr lang="en-GB" alt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2" name="Text Box 1"/>
          <p:cNvSpPr txBox="1">
            <a:spLocks noChangeArrowheads="1"/>
          </p:cNvSpPr>
          <p:nvPr/>
        </p:nvSpPr>
        <p:spPr bwMode="auto">
          <a:xfrm>
            <a:off x="3900488" y="9409113"/>
            <a:ext cx="298132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308" tIns="47430" rIns="92308" bIns="47430" anchor="b"/>
          <a:lstStyle/>
          <a:p>
            <a:pPr algn="r" defTabSz="512763" eaLnBrk="1" hangingPunct="1">
              <a:buClr>
                <a:srgbClr val="020000"/>
              </a:buClr>
              <a:buFont typeface="Times New Roman" pitchFamily="18" charset="0"/>
              <a:buNone/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</a:pPr>
            <a:fld id="{7B51EF2E-25F0-4CF7-8B1D-D3E4CE8910DD}" type="slidenum">
              <a:rPr lang="en-GB" altLang="pt-BR" sz="1200">
                <a:solidFill>
                  <a:srgbClr val="000000"/>
                </a:solidFill>
                <a:latin typeface="Times New Roman" pitchFamily="18" charset="0"/>
              </a:rPr>
              <a:pPr algn="r" defTabSz="512763" eaLnBrk="1" hangingPunct="1">
                <a:buClr>
                  <a:srgbClr val="020000"/>
                </a:buClr>
                <a:buFont typeface="Times New Roman" pitchFamily="18" charset="0"/>
                <a:buNone/>
                <a:tabLst>
                  <a:tab pos="0" algn="l"/>
                  <a:tab pos="511175" algn="l"/>
                  <a:tab pos="1022350" algn="l"/>
                  <a:tab pos="1535113" algn="l"/>
                  <a:tab pos="2047875" algn="l"/>
                  <a:tab pos="2560638" algn="l"/>
                  <a:tab pos="3071813" algn="l"/>
                  <a:tab pos="3584575" algn="l"/>
                  <a:tab pos="4097338" algn="l"/>
                  <a:tab pos="4610100" algn="l"/>
                  <a:tab pos="5121275" algn="l"/>
                  <a:tab pos="5634038" algn="l"/>
                  <a:tab pos="6146800" algn="l"/>
                  <a:tab pos="6659563" algn="l"/>
                  <a:tab pos="7172325" algn="l"/>
                  <a:tab pos="7683500" algn="l"/>
                  <a:tab pos="8196263" algn="l"/>
                  <a:tab pos="8709025" algn="l"/>
                  <a:tab pos="9221788" algn="l"/>
                  <a:tab pos="9732963" algn="l"/>
                  <a:tab pos="10245725" algn="l"/>
                </a:tabLst>
              </a:pPr>
              <a:t>1</a:t>
            </a:fld>
            <a:endParaRPr lang="en-GB" alt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3" name="Text Box 2"/>
          <p:cNvSpPr txBox="1">
            <a:spLocks noChangeArrowheads="1"/>
          </p:cNvSpPr>
          <p:nvPr/>
        </p:nvSpPr>
        <p:spPr bwMode="auto">
          <a:xfrm>
            <a:off x="2147888" y="742950"/>
            <a:ext cx="2597150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671" tIns="46337" rIns="92671" bIns="46337" anchor="ctr"/>
          <a:lstStyle/>
          <a:p>
            <a:pPr algn="ctr" defTabSz="512763" eaLnBrk="1" hangingPunct="1">
              <a:lnSpc>
                <a:spcPct val="95000"/>
              </a:lnSpc>
              <a:buFont typeface="Times New Roman" pitchFamily="18" charset="0"/>
              <a:buNone/>
            </a:pPr>
            <a:endParaRPr lang="en-US" altLang="pt-BR" sz="3200">
              <a:solidFill>
                <a:schemeClr val="bg1"/>
              </a:solidFill>
            </a:endParaRP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705350"/>
            <a:ext cx="5497512" cy="4435475"/>
          </a:xfrm>
          <a:noFill/>
        </p:spPr>
        <p:txBody>
          <a:bodyPr wrap="none" lIns="92308" tIns="47430" rIns="92308" bIns="47430" anchor="ctr"/>
          <a:lstStyle/>
          <a:p>
            <a:pPr defTabSz="809625" eaLnBrk="1" hangingPunct="1"/>
            <a:endParaRPr lang="en-US" altLang="pt-BR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644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01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F2DE93-BA46-4E11-8507-4DA9D3264434}" type="slidenum">
              <a:rPr lang="pt-BR" altLang="pt-BR" smtClean="0">
                <a:latin typeface="Arial" charset="0"/>
              </a:rPr>
              <a:pPr/>
              <a:t>10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40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11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8441C9-540E-4045-BD2D-884314061FE2}" type="slidenum">
              <a:rPr lang="pt-BR" altLang="pt-BR" smtClean="0">
                <a:latin typeface="Arial" charset="0"/>
              </a:rPr>
              <a:pPr/>
              <a:t>11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95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21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83C9E7-D6DE-4DFE-B93A-119073AE20AE}" type="slidenum">
              <a:rPr lang="pt-BR" altLang="pt-BR" smtClean="0">
                <a:latin typeface="Arial" charset="0"/>
              </a:rPr>
              <a:pPr/>
              <a:t>13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0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21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83C9E7-D6DE-4DFE-B93A-119073AE20AE}" type="slidenum">
              <a:rPr lang="pt-BR" altLang="pt-BR" smtClean="0">
                <a:latin typeface="Arial" charset="0"/>
              </a:rPr>
              <a:pPr/>
              <a:t>14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87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21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83C9E7-D6DE-4DFE-B93A-119073AE20AE}" type="slidenum">
              <a:rPr lang="pt-BR" altLang="pt-BR" smtClean="0">
                <a:latin typeface="Arial" charset="0"/>
              </a:rPr>
              <a:pPr/>
              <a:t>15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82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31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D90D12-7CCB-4C0E-B2E0-AD08F0175328}" type="slidenum">
              <a:rPr lang="pt-BR" altLang="pt-BR" smtClean="0">
                <a:latin typeface="Arial" charset="0"/>
              </a:rPr>
              <a:pPr/>
              <a:t>18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858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942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EE87D4-B72A-4DAF-BD29-2D0DD80E0300}" type="slidenum">
              <a:rPr lang="pt-BR" altLang="pt-BR" smtClean="0">
                <a:latin typeface="Arial" charset="0"/>
              </a:rPr>
              <a:pPr/>
              <a:t>22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50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952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1BBC56-64F1-4CF2-AFB8-335460373839}" type="slidenum">
              <a:rPr lang="pt-BR" altLang="pt-BR" smtClean="0">
                <a:latin typeface="Arial" charset="0"/>
              </a:rPr>
              <a:pPr/>
              <a:t>23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92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952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1BBC56-64F1-4CF2-AFB8-335460373839}" type="slidenum">
              <a:rPr lang="pt-BR" altLang="pt-BR" smtClean="0">
                <a:latin typeface="Arial" charset="0"/>
              </a:rPr>
              <a:pPr/>
              <a:t>24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82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952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1BBC56-64F1-4CF2-AFB8-335460373839}" type="slidenum">
              <a:rPr lang="pt-BR" altLang="pt-BR" smtClean="0">
                <a:latin typeface="Arial" charset="0"/>
              </a:rPr>
              <a:pPr/>
              <a:t>25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48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798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026EB8-9811-4A28-AAA1-05DE91917358}" type="slidenum">
              <a:rPr lang="pt-BR" altLang="pt-BR" smtClean="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pt-BR" altLang="pt-BR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04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4013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21933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83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147D2B-EAA8-4D51-B9C2-4164723BB879}" type="slidenum">
              <a:rPr lang="pt-BR" altLang="pt-BR" smtClean="0">
                <a:latin typeface="Arial" charset="0"/>
              </a:rPr>
              <a:pPr/>
              <a:t>28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409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83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147D2B-EAA8-4D51-B9C2-4164723BB879}" type="slidenum">
              <a:rPr lang="pt-BR" altLang="pt-BR" smtClean="0">
                <a:latin typeface="Arial" charset="0"/>
              </a:rPr>
              <a:pPr/>
              <a:t>29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370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83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147D2B-EAA8-4D51-B9C2-4164723BB879}" type="slidenum">
              <a:rPr lang="pt-BR" altLang="pt-BR" smtClean="0">
                <a:latin typeface="Arial" charset="0"/>
              </a:rPr>
              <a:pPr/>
              <a:t>30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16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83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147D2B-EAA8-4D51-B9C2-4164723BB879}" type="slidenum">
              <a:rPr lang="pt-BR" altLang="pt-BR" smtClean="0">
                <a:latin typeface="Arial" charset="0"/>
              </a:rPr>
              <a:pPr/>
              <a:t>31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15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93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472FE1-C033-4B7F-ACF4-51F724478801}" type="slidenum">
              <a:rPr lang="pt-BR" altLang="pt-BR" smtClean="0">
                <a:latin typeface="Arial" charset="0"/>
              </a:rPr>
              <a:pPr/>
              <a:t>32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826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4013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45398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4013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15933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4013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85945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93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472FE1-C033-4B7F-ACF4-51F724478801}" type="slidenum">
              <a:rPr lang="pt-BR" altLang="pt-BR" smtClean="0">
                <a:latin typeface="Arial" charset="0"/>
              </a:rPr>
              <a:pPr/>
              <a:t>36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463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  <a:p>
            <a:endParaRPr lang="pt-BR" altLang="pt-BR">
              <a:ea typeface="ＭＳ Ｐゴシック" pitchFamily="34" charset="-128"/>
            </a:endParaRPr>
          </a:p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839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BE0E5B-D391-4E9D-90F6-0F9802CADBD4}" type="slidenum">
              <a:rPr lang="pt-BR" altLang="pt-BR" smtClean="0">
                <a:latin typeface="Arial" charset="0"/>
              </a:rPr>
              <a:pPr/>
              <a:t>3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395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93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472FE1-C033-4B7F-ACF4-51F724478801}" type="slidenum">
              <a:rPr lang="pt-BR" altLang="pt-BR" smtClean="0">
                <a:latin typeface="Arial" charset="0"/>
              </a:rPr>
              <a:pPr/>
              <a:t>37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608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993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472FE1-C033-4B7F-ACF4-51F724478801}" type="slidenum">
              <a:rPr lang="pt-BR" altLang="pt-BR" smtClean="0">
                <a:latin typeface="Arial" charset="0"/>
              </a:rPr>
              <a:pPr/>
              <a:t>38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831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D55256-3EB2-4881-86A2-0F61D5D962EF}" type="slidenum">
              <a:rPr lang="pt-BR" altLang="pt-BR" smtClean="0">
                <a:latin typeface="Arial" charset="0"/>
              </a:rPr>
              <a:pPr/>
              <a:t>39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435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D55256-3EB2-4881-86A2-0F61D5D962EF}" type="slidenum">
              <a:rPr lang="pt-BR" altLang="pt-BR" smtClean="0">
                <a:latin typeface="Arial" charset="0"/>
              </a:rPr>
              <a:pPr/>
              <a:t>40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153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D55256-3EB2-4881-86A2-0F61D5D962EF}" type="slidenum">
              <a:rPr lang="pt-BR" altLang="pt-BR" smtClean="0">
                <a:latin typeface="Arial" charset="0"/>
              </a:rPr>
              <a:pPr/>
              <a:t>41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29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D55256-3EB2-4881-86A2-0F61D5D962EF}" type="slidenum">
              <a:rPr lang="pt-BR" altLang="pt-BR" smtClean="0">
                <a:latin typeface="Arial" charset="0"/>
              </a:rPr>
              <a:pPr/>
              <a:t>42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5482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194B22-30D1-4931-82F5-51EFEFF5A69C}" type="slidenum">
              <a:rPr lang="pt-BR" altLang="pt-BR" smtClean="0">
                <a:latin typeface="Arial" charset="0"/>
              </a:rPr>
              <a:pPr/>
              <a:t>45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8824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194B22-30D1-4931-82F5-51EFEFF5A69C}" type="slidenum">
              <a:rPr lang="pt-BR" altLang="pt-BR" smtClean="0">
                <a:latin typeface="Arial" charset="0"/>
              </a:rPr>
              <a:pPr/>
              <a:t>46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5633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75774C-0B93-43A7-9587-72412CFFFF6B}" type="slidenum">
              <a:rPr lang="pt-BR" altLang="pt-BR" smtClean="0">
                <a:latin typeface="Arial" charset="0"/>
              </a:rPr>
              <a:pPr/>
              <a:t>47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542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044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92C703-FF0B-42AC-BE2B-E010452D63FD}" type="slidenum">
              <a:rPr lang="pt-BR" altLang="pt-BR" smtClean="0">
                <a:latin typeface="Arial" charset="0"/>
              </a:rPr>
              <a:pPr/>
              <a:t>48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61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819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25E619-CD0C-4732-BDE3-3A766E3B59A0}" type="slidenum">
              <a:rPr lang="pt-BR" altLang="pt-BR" smtClean="0">
                <a:latin typeface="Arial" charset="0"/>
              </a:rPr>
              <a:pPr/>
              <a:t>4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704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044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92C703-FF0B-42AC-BE2B-E010452D63FD}" type="slidenum">
              <a:rPr lang="pt-BR" altLang="pt-BR" smtClean="0">
                <a:latin typeface="Arial" charset="0"/>
              </a:rPr>
              <a:pPr/>
              <a:t>49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22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885988" y="-12806363"/>
            <a:ext cx="18070513" cy="135540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4013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36354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044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92C703-FF0B-42AC-BE2B-E010452D63FD}" type="slidenum">
              <a:rPr lang="pt-BR" altLang="pt-BR" smtClean="0">
                <a:latin typeface="Arial" charset="0"/>
              </a:rPr>
              <a:pPr/>
              <a:t>51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1835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054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88CFA2-CC7F-4621-AAF4-5F2BB07583E8}" type="slidenum">
              <a:rPr lang="pt-BR" altLang="pt-BR" smtClean="0">
                <a:latin typeface="Arial" charset="0"/>
              </a:rPr>
              <a:pPr/>
              <a:t>52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78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065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0B07DF-29F3-4277-9B5B-DA06458243A2}" type="slidenum">
              <a:rPr lang="pt-BR" altLang="pt-BR" smtClean="0">
                <a:latin typeface="Arial" charset="0"/>
              </a:rPr>
              <a:pPr/>
              <a:t>54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2661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044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92C703-FF0B-42AC-BE2B-E010452D63FD}" type="slidenum">
              <a:rPr lang="pt-BR" altLang="pt-BR" smtClean="0">
                <a:latin typeface="Arial" charset="0"/>
              </a:rPr>
              <a:pPr/>
              <a:t>55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003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044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92C703-FF0B-42AC-BE2B-E010452D63FD}" type="slidenum">
              <a:rPr lang="pt-BR" altLang="pt-BR" smtClean="0">
                <a:latin typeface="Arial" charset="0"/>
              </a:rPr>
              <a:pPr/>
              <a:t>56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2835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095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FDE8EA-9005-47A2-B340-E9620776D95E}" type="slidenum">
              <a:rPr lang="pt-BR" altLang="pt-BR" smtClean="0">
                <a:latin typeface="Arial" charset="0"/>
              </a:rPr>
              <a:pPr/>
              <a:t>57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32404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1116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EA1ADE-E7F9-41C3-8A84-DE6F0B210FE1}" type="slidenum">
              <a:rPr lang="pt-BR" altLang="pt-BR" smtClean="0">
                <a:latin typeface="Arial" charset="0"/>
              </a:rPr>
              <a:pPr/>
              <a:t>58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5746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1116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EA1ADE-E7F9-41C3-8A84-DE6F0B210FE1}" type="slidenum">
              <a:rPr lang="pt-BR" altLang="pt-BR" smtClean="0">
                <a:latin typeface="Arial" charset="0"/>
              </a:rPr>
              <a:pPr/>
              <a:t>59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17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829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27B5C6-1B40-4B77-98E1-D34C16C6CD5B}" type="slidenum">
              <a:rPr lang="pt-BR" altLang="pt-BR" smtClean="0">
                <a:latin typeface="Arial" charset="0"/>
              </a:rPr>
              <a:pPr/>
              <a:t>5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5643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126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95E869-2660-4E54-8BB8-46D9B952DA4A}" type="slidenum">
              <a:rPr lang="pt-BR" altLang="pt-BR" smtClean="0">
                <a:latin typeface="Arial" charset="0"/>
              </a:rPr>
              <a:pPr/>
              <a:t>60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3418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2A9192-129F-4031-8E36-4B1B4722F703}" type="slidenum">
              <a:rPr lang="pt-BR" altLang="pt-BR" smtClean="0">
                <a:latin typeface="Arial" charset="0"/>
              </a:rPr>
              <a:pPr/>
              <a:t>61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0251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146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CF04BB-B496-49A7-A24D-23EB71992952}" type="slidenum">
              <a:rPr lang="pt-BR" altLang="pt-BR" smtClean="0">
                <a:latin typeface="Arial" charset="0"/>
              </a:rPr>
              <a:pPr/>
              <a:t>62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6066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167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FCCCE3-03D6-4CF3-8B88-B1AC67B0084F}" type="slidenum">
              <a:rPr lang="pt-BR" altLang="pt-BR" smtClean="0">
                <a:latin typeface="Arial" charset="0"/>
              </a:rPr>
              <a:pPr/>
              <a:t>63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8940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177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415CBA-A252-4497-87B7-EC1F56A6DCF6}" type="slidenum">
              <a:rPr lang="pt-BR" altLang="pt-BR" smtClean="0">
                <a:latin typeface="Arial" charset="0"/>
              </a:rPr>
              <a:pPr/>
              <a:t>64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31628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177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415CBA-A252-4497-87B7-EC1F56A6DCF6}" type="slidenum">
              <a:rPr lang="pt-BR" altLang="pt-BR" smtClean="0">
                <a:latin typeface="Arial" charset="0"/>
              </a:rPr>
              <a:pPr/>
              <a:t>65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292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187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B2E550-9D11-4F48-B5AB-68CFA21E22BA}" type="slidenum">
              <a:rPr lang="pt-BR" altLang="pt-BR" smtClean="0">
                <a:latin typeface="Arial" charset="0"/>
              </a:rPr>
              <a:pPr/>
              <a:t>66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7954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198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DC80D6-245C-4FCD-A734-8E976C108E6C}" type="slidenum">
              <a:rPr lang="pt-BR" altLang="pt-BR" smtClean="0">
                <a:latin typeface="Arial" charset="0"/>
              </a:rPr>
              <a:pPr/>
              <a:t>67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68794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198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DC80D6-245C-4FCD-A734-8E976C108E6C}" type="slidenum">
              <a:rPr lang="pt-BR" altLang="pt-BR" smtClean="0">
                <a:latin typeface="Arial" charset="0"/>
              </a:rPr>
              <a:pPr/>
              <a:t>68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9894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1228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8CA1F8-E9AE-43C0-BEC2-FFACDFA48EB6}" type="slidenum">
              <a:rPr lang="pt-BR" altLang="pt-BR" smtClean="0">
                <a:latin typeface="Arial" charset="0"/>
              </a:rPr>
              <a:pPr/>
              <a:t>69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46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849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D6A193-6B6A-4B95-B747-1E191AC4B964}" type="slidenum">
              <a:rPr lang="pt-BR" altLang="pt-BR" smtClean="0">
                <a:latin typeface="Arial" charset="0"/>
              </a:rPr>
              <a:pPr/>
              <a:t>6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64941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239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30D875-FD58-44F3-A970-72F5D9A4F07E}" type="slidenum">
              <a:rPr lang="pt-BR" altLang="pt-BR" smtClean="0">
                <a:latin typeface="Arial" charset="0"/>
              </a:rPr>
              <a:pPr/>
              <a:t>70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5167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249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708A06-CF50-4420-A958-79E38B6176F9}" type="slidenum">
              <a:rPr lang="pt-BR" altLang="pt-BR" smtClean="0">
                <a:latin typeface="Arial" charset="0"/>
              </a:rPr>
              <a:pPr/>
              <a:t>71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854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171450" indent="-171450">
              <a:buFontTx/>
              <a:buChar char="-"/>
            </a:pPr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259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072C80-3A94-4C0D-A166-695F564DD4A4}" type="slidenum">
              <a:rPr lang="pt-BR" altLang="pt-BR" smtClean="0">
                <a:latin typeface="Arial" charset="0"/>
              </a:rPr>
              <a:pPr/>
              <a:t>72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88736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171450" indent="-171450">
              <a:buFontTx/>
              <a:buChar char="-"/>
            </a:pPr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259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072C80-3A94-4C0D-A166-695F564DD4A4}" type="slidenum">
              <a:rPr lang="pt-BR" altLang="pt-BR" smtClean="0">
                <a:latin typeface="Arial" charset="0"/>
              </a:rPr>
              <a:pPr/>
              <a:t>73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16455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171450" indent="-171450">
              <a:buFontTx/>
              <a:buChar char="-"/>
            </a:pPr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1259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072C80-3A94-4C0D-A166-695F564DD4A4}" type="slidenum">
              <a:rPr lang="pt-BR" altLang="pt-BR" smtClean="0">
                <a:latin typeface="Arial" charset="0"/>
              </a:rPr>
              <a:pPr/>
              <a:t>74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4176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76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521717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O nome “programa de integridade - PI” não é importante, o importante é que a empresa disponha do conjunto de mecanismos necessários e que esses sejam utilizados com a finalidade de prevenir, detectar e sanar a ocorrência de atos lesivos à administração pública e/ou estrangeira. Essa premissa tem grande relevância na análise: </a:t>
            </a:r>
          </a:p>
          <a:p>
            <a:pPr lvl="0"/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228600" indent="-228600">
              <a:buAutoNum type="arabicPeriod"/>
            </a:pPr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Primeiro porque muitas vezes os programas das empresas têm outros nomes, ou nem são considerados um programa em si, mas sim um conjunto de sistemas e ferramentas que atuam em conjunto; </a:t>
            </a:r>
          </a:p>
          <a:p>
            <a:pPr marL="228600" indent="-228600">
              <a:buNone/>
            </a:pPr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2. Segundo porque muitas empresas vão argumentar que atendem aos requisitos com base na mera existência de alguns mecanismos, sem que eles sejam utilizados também com o foco específico que deveria ter um programa de integridade. Por exemplo, para que o avaliador possa analisar se a empresa realiza auditoria para fins de um PI, precisa identificar se a auditoria à qual a empresa se submete é apenas uma auditoria de contas padrão ou se em seu escopo foram incluídos mecanismos para detectar indícios de fraude e corrupção. Outro exemplo seria com relação à existência de um Comitê de Ética. Muitas empresas possuem um Comitê, mas o objetivo do avaliador seria verificar se o Comitê tem atuado com foco em prevenir e/ou avaliar fraudes e corrupção (entre outras atribuições relativas a um PI), ou se apenas trata de questões relacionadas a boa convivência no ambiente de trabalho.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77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561089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78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400887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pt-BR" dirty="0"/>
              <a:t>Observem</a:t>
            </a:r>
            <a:r>
              <a:rPr lang="pt-BR" baseline="0" dirty="0"/>
              <a:t> que não há previsão normativa para que sejam atribuídos percentuais entre 0,1 e 0,9%. </a:t>
            </a:r>
          </a:p>
          <a:p>
            <a:pPr marL="0" indent="0">
              <a:buNone/>
            </a:pPr>
            <a:endParaRPr lang="pt-BR" b="1" baseline="0" dirty="0">
              <a:solidFill>
                <a:srgbClr val="FF0000"/>
              </a:solidFill>
            </a:endParaRPr>
          </a:p>
          <a:p>
            <a:pPr marL="228600" indent="-228600">
              <a:buNone/>
            </a:pPr>
            <a:r>
              <a:rPr lang="pt-BR" b="0" baseline="0" dirty="0">
                <a:solidFill>
                  <a:srgbClr val="FF0000"/>
                </a:solidFill>
              </a:rPr>
              <a:t>2. O conceito de programa meramente formal será discutido posteriormente. </a:t>
            </a:r>
          </a:p>
          <a:p>
            <a:pPr marL="228600" indent="-228600">
              <a:buNone/>
            </a:pPr>
            <a:endParaRPr lang="pt-BR" b="1" baseline="0" dirty="0">
              <a:solidFill>
                <a:srgbClr val="FF0000"/>
              </a:solidFill>
            </a:endParaRPr>
          </a:p>
          <a:p>
            <a:pPr lvl="0"/>
            <a:r>
              <a:rPr lang="pt-BR" b="0" baseline="0" dirty="0">
                <a:solidFill>
                  <a:srgbClr val="FF0000"/>
                </a:solidFill>
              </a:rPr>
              <a:t>3. É </a:t>
            </a:r>
            <a:r>
              <a:rPr lang="pt-BR" b="0" i="0" dirty="0">
                <a:solidFill>
                  <a:srgbClr val="000000"/>
                </a:solidFill>
                <a:latin typeface="+mn-lt"/>
              </a:rPr>
              <a:t>importante que o avaliador tenha em mente desde o princípio do processo que um dos objetivos da avaliação é reconhecer proporcionalmente os esforços despendidos pela empresa em prol da integridade. Ou</a:t>
            </a:r>
            <a:r>
              <a:rPr lang="pt-BR" b="0" i="0" baseline="0" dirty="0">
                <a:solidFill>
                  <a:srgbClr val="000000"/>
                </a:solidFill>
                <a:latin typeface="+mn-lt"/>
              </a:rPr>
              <a:t> seja, estar atento para que o estabelecimento do percentual atenuante a ser aplicado seja coerente</a:t>
            </a:r>
            <a:r>
              <a:rPr lang="pt-BR" b="0" i="0" dirty="0">
                <a:solidFill>
                  <a:srgbClr val="000000"/>
                </a:solidFill>
                <a:latin typeface="+mn-lt"/>
              </a:rPr>
              <a:t> com o compromisso</a:t>
            </a:r>
            <a:r>
              <a:rPr lang="pt-BR" b="0" i="0" baseline="0" dirty="0">
                <a:solidFill>
                  <a:srgbClr val="000000"/>
                </a:solidFill>
                <a:latin typeface="+mn-lt"/>
              </a:rPr>
              <a:t> que a empresa demonstrou ter com a integridade à época dos fatos e, também, com a postura adotada até o momento da apresentação do seu programa de integridade em sua defesa. </a:t>
            </a:r>
            <a:r>
              <a:rPr lang="pt-BR" b="0" i="0" dirty="0">
                <a:solidFill>
                  <a:srgbClr val="000000"/>
                </a:solidFill>
                <a:latin typeface="+mn-lt"/>
              </a:rPr>
              <a:t>Nesse sentido a avaliação não é apenas uma ferramenta processual mas também uma política pública com o objetivo de incentivar, por meio do reconhecimento, que empresas passem a investir em integridade.</a:t>
            </a:r>
            <a:r>
              <a:rPr lang="es-MX" b="1" dirty="0"/>
              <a:t> </a:t>
            </a:r>
            <a:endParaRPr lang="pt-BR" b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79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371725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pt-BR" b="0" dirty="0">
                <a:solidFill>
                  <a:srgbClr val="FF0000"/>
                </a:solidFill>
              </a:rPr>
              <a:t>O Relatório</a:t>
            </a:r>
            <a:r>
              <a:rPr lang="pt-BR" b="0" baseline="0" dirty="0">
                <a:solidFill>
                  <a:srgbClr val="FF0000"/>
                </a:solidFill>
              </a:rPr>
              <a:t> de Perfil é o documento que </a:t>
            </a:r>
            <a:r>
              <a:rPr lang="pt-BR" sz="1200" i="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possibilitará ao avaliador conhecer em detalhes as características e especificidades da</a:t>
            </a:r>
            <a:r>
              <a:rPr lang="pt-BR" sz="1200" i="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pt-BR" sz="1200" i="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pessoa jurídica,</a:t>
            </a:r>
            <a:r>
              <a:rPr lang="pt-BR" sz="1200" i="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o que o permitirá avaliar se os mecanismos apresentados no Relatório de Conformidade são suficientes e efetivos para prevenir a ocorrência de irregularidades, assim como detectar e sanar irregularidades, caso venham a ocorrer.      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sz="1200" i="0" kern="1200" baseline="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i="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    Para tanto, o </a:t>
            </a:r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avaliador precisa estar atento às informações sobre o PI</a:t>
            </a:r>
            <a:r>
              <a:rPr lang="pt-BR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prestadas na peça de defesa da pessoa jurídica, mas também buscar detalhes, seja por meio de pesquisa ou entrevistas, que possam impactar consideravelmente a análise de efetividade do programa, como quais são as interações da pessoa jurídica com o governo mais relevantes. Pode-se considerar como tendo maior relevância aquelas que demandem interação contínua ou frequente, que possam gerar um grande benefício financeiro para a pessoa jurídica, ou aquelas por meio das quais seja buscada prestação de serviço público de grande impacto para as atividades da pessoa jurídica. Alguns exemplos poderiam ser a sujeição periódica a fiscalizações ou prestações de conta, o recebimento de incentivos, subsídios ou subvenções que viabilizem determinada atividade empresarial ou o recebimento de empréstimo alto proveniente de órgãos ou entidades públicas.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200" i="0" kern="1200" baseline="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2.  O agente público responsável pela avaliação do programa poderá realizar entrevistas e solicitar novos documentos a fim de melhor fundamentar sua avaliação (§5°, art. 5° da Portaria n° 909, de 7 de abril de 2015).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b="0" i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81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9188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  <a:p>
            <a:endParaRPr lang="pt-BR" altLang="pt-BR">
              <a:ea typeface="ＭＳ Ｐゴシック" pitchFamily="34" charset="-128"/>
            </a:endParaRPr>
          </a:p>
          <a:p>
            <a:endParaRPr lang="en-US" altLang="pt-BR">
              <a:ea typeface="ＭＳ Ｐゴシック" pitchFamily="34" charset="-128"/>
            </a:endParaRPr>
          </a:p>
        </p:txBody>
      </p:sp>
      <p:sp>
        <p:nvSpPr>
          <p:cNvPr id="860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63FAB2-55F6-4EC7-8A03-A1AD05C23B48}" type="slidenum">
              <a:rPr lang="pt-BR" altLang="pt-BR" smtClean="0">
                <a:latin typeface="Arial" charset="0"/>
              </a:rPr>
              <a:pPr/>
              <a:t>7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92718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900" b="0" dirty="0"/>
              <a:t>1. Referências:</a:t>
            </a:r>
            <a:r>
              <a:rPr lang="pt-BR" sz="900" b="0" baseline="0" dirty="0"/>
              <a:t> </a:t>
            </a:r>
          </a:p>
          <a:p>
            <a:endParaRPr lang="pt-BR" sz="900" b="0" dirty="0"/>
          </a:p>
          <a:p>
            <a:pPr lvl="0"/>
            <a:r>
              <a:rPr lang="pt-BR" sz="1200" dirty="0"/>
              <a:t>(I)  </a:t>
            </a:r>
            <a:r>
              <a:rPr lang="pt-BR" sz="1200" b="1" dirty="0"/>
              <a:t>Grau de adequação dos parâmetros de integridade ao perfil da pessoa jurídica</a:t>
            </a:r>
            <a:r>
              <a:rPr lang="pt-BR" sz="1200" dirty="0"/>
              <a:t>.</a:t>
            </a:r>
            <a:r>
              <a:rPr lang="pt-BR" sz="1200" b="1" dirty="0"/>
              <a:t> </a:t>
            </a:r>
            <a:r>
              <a:rPr lang="pt-BR" sz="1200" dirty="0"/>
              <a:t>(§1º do art. 42 do Decreto 8.420 de 2015 e §1º, art. 5° da Portaria n° 909, de 7 de abril de 2015).</a:t>
            </a:r>
          </a:p>
          <a:p>
            <a:pPr lvl="0"/>
            <a:endParaRPr lang="pt-BR" sz="1200" b="1" dirty="0"/>
          </a:p>
          <a:p>
            <a:pPr lvl="0"/>
            <a:r>
              <a:rPr lang="pt-BR" sz="1200" b="1" dirty="0"/>
              <a:t>(II) Efetividade do Programa de Integridade em relação ao ato lesivo objeto de apuração</a:t>
            </a:r>
            <a:r>
              <a:rPr lang="pt-BR" sz="1200" dirty="0"/>
              <a:t> (§2º do art. 42 do Decreto 8.420 de 2015)</a:t>
            </a:r>
          </a:p>
          <a:p>
            <a:pPr lvl="0"/>
            <a:endParaRPr lang="pt-BR" sz="1200" dirty="0"/>
          </a:p>
          <a:p>
            <a:pPr lvl="0"/>
            <a:r>
              <a:rPr lang="pt-BR" sz="1200" b="1" dirty="0"/>
              <a:t>(III) Efetividade do Programa de Integridade em relação ao funcionamento dos parâmetros na rotina da pessoa jurídica</a:t>
            </a:r>
            <a:r>
              <a:rPr lang="pt-BR" sz="1200" dirty="0"/>
              <a:t> (inciso II, art. 4° da Portaria n° 909, de 7 de abril de 2015)</a:t>
            </a:r>
          </a:p>
          <a:p>
            <a:pPr lvl="0"/>
            <a:endParaRPr lang="pt-BR" sz="1200" b="1" dirty="0"/>
          </a:p>
          <a:p>
            <a:pPr lvl="0"/>
            <a:r>
              <a:rPr lang="pt-BR" sz="1200" b="1" dirty="0"/>
              <a:t>(IV) Redução de formalidades na avaliação de programas de micropessoa jurídicas e pessoa jurídicas de pequeno porte</a:t>
            </a:r>
            <a:r>
              <a:rPr lang="pt-BR" sz="1200" dirty="0"/>
              <a:t>, não se exigindo, especificamente, os itens III, V, IX, X, XIII, XIV e XV (§3º do art. 42 do Decreto 8.420 de 2015).</a:t>
            </a:r>
          </a:p>
          <a:p>
            <a:pPr lvl="0"/>
            <a:endParaRPr lang="pt-BR" sz="1200" dirty="0"/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b="0" i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82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616459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pt-BR" sz="1200" b="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</a:t>
            </a:r>
            <a:r>
              <a:rPr lang="pt-BR" sz="1200" b="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pt-BR" sz="1200" b="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existência de fortes indícios de participação da alta direção da empresa nos atos lesivos gera grandes consequências</a:t>
            </a:r>
            <a:r>
              <a:rPr lang="pt-BR" sz="1200" b="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na avaliação do programa de integridade e, consequentemente, na estipulação do percentual de atenuação a ser atribuído. Esse assunto será mais discutido adiante.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sz="1200" b="0" kern="1200" baseline="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Observe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que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apesar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de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serem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itens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autônomos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,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os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mecanismos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"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comunicação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", “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treinamento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" e "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monitoramento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”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são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também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abordados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avaliação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dos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demais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itens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do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Decreto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8.420, para fins de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facilitar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a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análise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quanto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à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efetividade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dos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conteúdos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específicos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que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são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objeto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da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comunicação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e do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treinamento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endParaRPr lang="pt-BR" b="0" i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83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887212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pt-BR" b="0" i="0" dirty="0">
                <a:solidFill>
                  <a:srgbClr val="FF0000"/>
                </a:solidFill>
              </a:rPr>
              <a:t>Observe</a:t>
            </a:r>
            <a:r>
              <a:rPr lang="pt-BR" b="0" i="0" baseline="0" dirty="0">
                <a:solidFill>
                  <a:srgbClr val="FF0000"/>
                </a:solidFill>
              </a:rPr>
              <a:t> que o inciso III do Decreto 8.420 “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padrões de conduta, código de ética e políticas de integridade estendidas, quando necessário, a terceiros, tais como, fornecedores, prestadores de serviço, agentes intermediários e associados” não se aplica a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MPEs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</a:t>
            </a:r>
            <a:endParaRPr lang="pt-BR" b="0" i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84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045297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b="0" i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85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6993969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0" i="0" dirty="0">
                <a:solidFill>
                  <a:srgbClr val="FF0000"/>
                </a:solidFill>
              </a:rPr>
              <a:t>Observe</a:t>
            </a:r>
            <a:r>
              <a:rPr lang="pt-BR" b="0" i="0" baseline="0" dirty="0">
                <a:solidFill>
                  <a:srgbClr val="FF0000"/>
                </a:solidFill>
              </a:rPr>
              <a:t> que o inciso V do decreto 8.420 não se aplica a </a:t>
            </a:r>
            <a:r>
              <a:rPr lang="pt-BR" b="0" i="0" baseline="0" dirty="0" err="1">
                <a:solidFill>
                  <a:srgbClr val="FF0000"/>
                </a:solidFill>
              </a:rPr>
              <a:t>MPEs</a:t>
            </a:r>
            <a:r>
              <a:rPr lang="pt-BR" b="0" i="0" baseline="0" dirty="0">
                <a:solidFill>
                  <a:srgbClr val="FF0000"/>
                </a:solidFill>
              </a:rPr>
              <a:t>. </a:t>
            </a:r>
            <a:endParaRPr lang="pt-BR" b="0" i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86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627225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b="0" i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87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635305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b="0" i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88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861922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b="0" i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89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132830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b="0" i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90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332171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pt-BR" sz="1200" b="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</a:t>
            </a:r>
            <a:r>
              <a:rPr lang="pt-BR" sz="1200" b="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 “condução de investigação / apurações” e o “afastamento de envolvidos de qualquer atividade da empresa e de empresas do mesmo grupo” são fatores que </a:t>
            </a:r>
            <a:r>
              <a:rPr lang="pt-BR" sz="1200" b="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geram grandes consequências</a:t>
            </a:r>
            <a:r>
              <a:rPr lang="pt-BR" sz="1200" b="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na avaliação do programa de integridade: na estipulação do percentual de atenuação a ser atribuído e em compromissos a serem assumidos em acordo de leniência. Esse assunto será mais discutido adiante.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91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9375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880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24F888-1572-4CDC-BAFC-DDBB1EC8A1AA}" type="slidenum">
              <a:rPr lang="pt-BR" altLang="pt-BR" smtClean="0">
                <a:latin typeface="Arial" charset="0"/>
              </a:rPr>
              <a:pPr/>
              <a:t>8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401448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sz="1200" b="0" kern="1200" baseline="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92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593310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sz="1200" b="0" kern="1200" baseline="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93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404246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sz="1200" b="0" kern="1200" baseline="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94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085571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pt-BR" sz="1200" b="0" kern="1200" baseline="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95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447455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sz="1200" b="1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1. Avaliação sistêmica.</a:t>
            </a:r>
            <a:r>
              <a:rPr lang="pt-PT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pt-PT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Ainda que a análise com relação à existência, adequabilidade e efetividade deva ser feita com relação a cada um dos parâmetros de um Programa de Integridade, a conclusão sobre o grau de adequabilidade e efetividade do programa como um todo deve ser sistêmica, considerando o conjunto de dados e não cada parâmetro individualmente.</a:t>
            </a:r>
            <a:endParaRPr lang="pt-BR" sz="1200" b="0" kern="1200" baseline="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endParaRPr lang="pt-BR" sz="1200" b="0" kern="1200" baseline="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pt-BR" sz="1200" b="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2. </a:t>
            </a:r>
            <a:r>
              <a:rPr lang="pt-PT" sz="1200" b="1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Avaliação caso a caso.</a:t>
            </a:r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pt-PT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É imprescindível que a análise de um Programa de Integridade seja feita caso a caso. As orientações e normas expedidas pelos órgãos governamentais competentes não podem ser compreendidas como uma lista de requisitos a serem cumpridos apenas formalmente.</a:t>
            </a:r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pt-PT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 avaliação de um programa requer a análise de adequabilidade e efetividade, critérios que só podem ser verificados apropriadamente à luz do perfil da pessoa jurídica e contexto em que ocorreu o ato lesivo objeto de apuração, fatores peculiares a cada caso. Uma análise meramente formal do programa por parte de agentes do governo pode acabar se tornando um incentivo para que pessoa jurídicas busquem um comprometimento meramente formal com a integridade, sem qualquer efetividade, o que não contribui para a criação de ambiente de negócios mais íntegro. </a:t>
            </a:r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3. </a:t>
            </a:r>
            <a:r>
              <a:rPr lang="pt-BR" sz="1200" b="1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Confiabilidade e completude das informações prestadas.   </a:t>
            </a:r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O avaliador pode verificar, por meio de pesquisas na internet, contato com outros órgãos do governo e entrevistas com funcionários da pessoa jurídica, se as informações prestadas são confiáveis e completas, pois isso demonstra comprometimento da pessoa jurídica com a integridade. A omissão de dados relevantes ou fornecimento de informações errôneas podem evidenciar, por outro lado, a tentativa de ocultar possíveis falhas ou imperfeições do Programa de Integridade, atitude incompatível com uma postura ética. Caso seja constatada uma atuação de má-fé por parte da pessoa jurídica, isso pode impactar consideravelmente a avaliação geral do Programa de Integridade.</a:t>
            </a:r>
          </a:p>
          <a:p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4. </a:t>
            </a:r>
            <a:r>
              <a:rPr lang="pt-BR" sz="1200" b="1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Conhecimento aprofundado sobre os dados referentes à ocorrência do ato lesivo objeto de apuração. </a:t>
            </a:r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 </a:t>
            </a: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Com relação aos dados referentes à ocorrência do ato lesivo, o avaliador deve buscar conhecimento sobre o todo o contexto. É necessário saber quais foram os atos lesivos praticados, a duração da prática, quantas pessoas estavam envolvidas, os cargos ocupados por essas pessoas e setores em que trabalhavam, quando e como um dirigente da pessoa jurídica tomou conhecimento sobre evidências da prática ilícita, quando e como a alta direção ou instância independente tomou conhecimento das evidências e quais foram as providências tomadas em seguida. Esses dados influenciarão consideravelmente a análise de efetividade do programa.</a:t>
            </a:r>
          </a:p>
          <a:p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96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2675888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1. 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 existência de um PI à época dos atos lesivos não se refere apenas à existência de uma estrutura, mas também, e principalmente, ao comprometimento da alta direção. Se há fortes indícios de que a alta direção da empresa participou da prática dos atos lesivos, esse fato precisa ser levado em consideração no estabelecimento do teto. Ou seja, nesse caso, o teto deverá ser mais baixo do que seria caso não houvesse a participação da alta direção, mas não também não houvesse uma estrutura para prevenir a prática de atos de corrupção e fraude dentro da instituição.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2. 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Após estabelecimento do teto, na fase de avaliação de todos os aspectos do programa, o avaliador deve verificar se membros da alta direção e colaboradores sobre os quais recaem indícios de envolvimento nas práticas lesivas foram afastados de toda e qualquer atividade da empresa e de empresas do mesmo grupo. Ou, se estão sendo tomadas providências para que sejam afastados até a conclusão do processo.  O afastamento dessas pessoas contribui para a renovação cultural que se espera que ocorra na instituição com a adoção de um programa de integridade, além de passar o recado claro de que a instituição não tolera mais práticas ilícitas. Por outro lado, se a instituição não afastar as pessoas envolvidas, até a criação da estrutura pode ter sua credibilidade comprometida junto aos dirigentes e colaboradores da empresa, fator que precisa ser considerado na estipulação do percentual de atenuação.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97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331091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pt-BR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O descumprimento dos compromissos</a:t>
            </a:r>
            <a:r>
              <a:rPr lang="pt-BR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futuros também podem ensejar o cancelamento do acordo.</a:t>
            </a:r>
          </a:p>
          <a:p>
            <a:pPr marL="0" indent="0">
              <a:buNone/>
            </a:pPr>
            <a:endParaRPr lang="pt-BR" sz="1200" kern="1200" baseline="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228600" indent="-228600">
              <a:buAutoNum type="arabicPeriod"/>
            </a:pPr>
            <a:r>
              <a:rPr lang="pt-BR" sz="1200" kern="1200" baseline="0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Os compromissos a serem impostos </a:t>
            </a:r>
          </a:p>
          <a:p>
            <a:pPr marL="0" indent="0">
              <a:buNone/>
            </a:pPr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98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7380709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99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2091840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96E4E-523B-4C21-895C-E4C57F96AD4F}" type="slidenum">
              <a:rPr lang="pt-BR" altLang="pt-BR" smtClean="0"/>
              <a:pPr>
                <a:defRPr/>
              </a:pPr>
              <a:t>100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2417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>
              <a:ea typeface="ＭＳ Ｐゴシック" pitchFamily="34" charset="-128"/>
            </a:endParaRPr>
          </a:p>
        </p:txBody>
      </p:sp>
      <p:sp>
        <p:nvSpPr>
          <p:cNvPr id="890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B2F46E-6FD4-49B7-8708-69DD6A6EA845}" type="slidenum">
              <a:rPr lang="pt-BR" altLang="pt-BR" smtClean="0">
                <a:latin typeface="Arial" charset="0"/>
              </a:rPr>
              <a:pPr/>
              <a:t>9</a:t>
            </a:fld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0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38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91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81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457172" y="273352"/>
            <a:ext cx="8229090" cy="5308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52178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04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17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50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70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73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39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73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87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838D-A64D-4E66-BD46-21EB438C63D3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708C1-DDB1-487A-B695-0CEA51BF5BB5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8"/>
            <a:ext cx="9144000" cy="685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0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hyperlink" Target="mailto:corep@cgu.gov.br" TargetMode="External"/><Relationship Id="rId2" Type="http://schemas.openxmlformats.org/officeDocument/2006/relationships/hyperlink" Target="mailto:Michel.tanaka@cgu.gov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8666cons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.xlsx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1.xlsx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scadastro.cgu.gov.br/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mailto:Corep@cgu.gov.b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0" y="1266421"/>
            <a:ext cx="9144000" cy="345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/>
          <a:lstStyle/>
          <a:p>
            <a:pPr algn="ctr" defTabSz="495300" eaLnBrk="1" hangingPunct="1">
              <a:buSzPct val="100000"/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</a:pPr>
            <a:r>
              <a:rPr lang="pt-BR" altLang="pt-BR" sz="5500" b="1" dirty="0">
                <a:solidFill>
                  <a:srgbClr val="002060"/>
                </a:solidFill>
                <a:latin typeface="Calibri" pitchFamily="34" charset="0"/>
              </a:rPr>
              <a:t>Curso de</a:t>
            </a:r>
          </a:p>
          <a:p>
            <a:pPr algn="ctr" defTabSz="495300" eaLnBrk="1" hangingPunct="1">
              <a:buSzPct val="100000"/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</a:pPr>
            <a:r>
              <a:rPr lang="pt-BR" altLang="pt-BR" sz="5500" b="1" dirty="0">
                <a:solidFill>
                  <a:srgbClr val="002060"/>
                </a:solidFill>
                <a:latin typeface="Calibri" pitchFamily="34" charset="0"/>
              </a:rPr>
              <a:t>Responsabilização Administrativa</a:t>
            </a:r>
          </a:p>
          <a:p>
            <a:pPr algn="ctr" defTabSz="495300" eaLnBrk="1" hangingPunct="1">
              <a:buSzPct val="100000"/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</a:pPr>
            <a:r>
              <a:rPr lang="pt-BR" altLang="pt-BR" sz="5500" b="1" dirty="0">
                <a:solidFill>
                  <a:srgbClr val="002060"/>
                </a:solidFill>
                <a:latin typeface="Calibri" pitchFamily="34" charset="0"/>
              </a:rPr>
              <a:t>de Pessoas Jurídicas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89806" y="5157192"/>
            <a:ext cx="7164388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>
            <a:spAutoFit/>
          </a:bodyPr>
          <a:lstStyle/>
          <a:p>
            <a:pPr algn="ctr" defTabSz="449263" eaLnBrk="1" hangingPunct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800" b="1" dirty="0">
                <a:solidFill>
                  <a:srgbClr val="17375E"/>
                </a:solidFill>
                <a:latin typeface="Calibri" pitchFamily="34" charset="0"/>
              </a:rPr>
              <a:t>CONTROLADORIA GERAL DA UNIÃO</a:t>
            </a:r>
          </a:p>
        </p:txBody>
      </p:sp>
    </p:spTree>
    <p:extLst>
      <p:ext uri="{BB962C8B-B14F-4D97-AF65-F5344CB8AC3E}">
        <p14:creationId xmlns:p14="http://schemas.microsoft.com/office/powerpoint/2010/main" val="2718887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just">
              <a:defRPr/>
            </a:pPr>
            <a:r>
              <a:rPr lang="pt-BR" sz="2400" b="1" u="sng" dirty="0"/>
              <a:t>DEVIDO PROCESSO LEGAL:</a:t>
            </a:r>
          </a:p>
          <a:p>
            <a:pPr marL="0" indent="0" algn="just">
              <a:buFontTx/>
              <a:buNone/>
              <a:defRPr/>
            </a:pPr>
            <a:endParaRPr lang="pt-BR" sz="2400" dirty="0"/>
          </a:p>
          <a:p>
            <a:pPr marL="0" indent="0" algn="just">
              <a:buFontTx/>
              <a:buNone/>
              <a:defRPr/>
            </a:pPr>
            <a:r>
              <a:rPr lang="pt-BR" sz="2400" dirty="0"/>
              <a:t>Impõe o cumprimento dos ritos legalmente previstos para aplicação da penalidade. Trata-se de supra princípio norteador de todos os demais princípios do processo.</a:t>
            </a:r>
          </a:p>
          <a:p>
            <a:pPr marL="0" indent="0" algn="just">
              <a:buFontTx/>
              <a:buNone/>
              <a:defRPr/>
            </a:pPr>
            <a:endParaRPr lang="pt-BR" sz="2400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b="1" dirty="0"/>
              <a:t>Aspecto Formal: </a:t>
            </a:r>
            <a:r>
              <a:rPr lang="pt-BR" sz="2400" dirty="0"/>
              <a:t>obediência ao rito processual previsto em lei.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pt-BR" sz="2400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b="1" dirty="0"/>
              <a:t>Aspecto Material</a:t>
            </a:r>
            <a:r>
              <a:rPr lang="pt-BR" sz="2400" dirty="0"/>
              <a:t>: impõe que as decisões tomadas no curso do processo sejam razoáveis e proporcionais (proporcionalidade).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8312" y="876708"/>
            <a:ext cx="8218488" cy="720725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pt-BR" altLang="pt-BR" sz="2800" b="1" kern="0" dirty="0">
                <a:solidFill>
                  <a:schemeClr val="bg1"/>
                </a:solidFill>
                <a:latin typeface="Calibri" panose="020F0502020204030204" pitchFamily="34" charset="0"/>
              </a:rPr>
              <a:t>DIREITO ADMINISTRATIVO SANCIONADOR</a:t>
            </a:r>
          </a:p>
        </p:txBody>
      </p:sp>
    </p:spTree>
    <p:extLst>
      <p:ext uri="{BB962C8B-B14F-4D97-AF65-F5344CB8AC3E}">
        <p14:creationId xmlns:p14="http://schemas.microsoft.com/office/powerpoint/2010/main" val="317763804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80727"/>
            <a:ext cx="8229600" cy="50358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675"/>
            <a:ext cx="8147248" cy="4176613"/>
          </a:xfrm>
        </p:spPr>
        <p:txBody>
          <a:bodyPr/>
          <a:lstStyle/>
          <a:p>
            <a:pPr algn="ctr">
              <a:buNone/>
              <a:defRPr/>
            </a:pPr>
            <a:endParaRPr lang="pt-BR" sz="2500" b="1" u="sng" cap="all" dirty="0">
              <a:latin typeface="Calibri" panose="020F0502020204030204" pitchFamily="34" charset="0"/>
            </a:endParaRPr>
          </a:p>
          <a:p>
            <a:pPr algn="ctr">
              <a:buNone/>
              <a:defRPr/>
            </a:pPr>
            <a:endParaRPr lang="pt-BR" sz="2500" b="1" u="sng" cap="all" dirty="0">
              <a:latin typeface="Calibri" panose="020F0502020204030204" pitchFamily="34" charset="0"/>
            </a:endParaRPr>
          </a:p>
          <a:p>
            <a:pPr algn="ctr">
              <a:buNone/>
              <a:defRPr/>
            </a:pPr>
            <a:endParaRPr lang="pt-BR" sz="2500" b="1" u="sng" cap="all" dirty="0">
              <a:latin typeface="Calibri" panose="020F0502020204030204" pitchFamily="34" charset="0"/>
            </a:endParaRPr>
          </a:p>
          <a:p>
            <a:pPr algn="ctr">
              <a:buNone/>
              <a:defRPr/>
            </a:pPr>
            <a:endParaRPr lang="pt-BR" sz="2500" b="1" u="sng" cap="all" dirty="0">
              <a:latin typeface="Calibri" panose="020F0502020204030204" pitchFamily="34" charset="0"/>
            </a:endParaRPr>
          </a:p>
          <a:p>
            <a:pPr algn="ctr">
              <a:buNone/>
              <a:defRPr/>
            </a:pPr>
            <a:r>
              <a:rPr lang="pt-BR" b="1" u="sng" cap="all" dirty="0">
                <a:latin typeface="Calibri" panose="020F0502020204030204" pitchFamily="34" charset="0"/>
              </a:rPr>
              <a:t>5. ESTUDO DE </a:t>
            </a:r>
            <a:r>
              <a:rPr lang="pt-BR" b="1" u="sng" cap="all" dirty="0" err="1">
                <a:latin typeface="Calibri" panose="020F0502020204030204" pitchFamily="34" charset="0"/>
              </a:rPr>
              <a:t>CASOs</a:t>
            </a:r>
            <a:endParaRPr lang="pt-BR" b="1" u="sng" cap="all" dirty="0">
              <a:latin typeface="Calibri" panose="020F0502020204030204" pitchFamily="34" charset="0"/>
            </a:endParaRPr>
          </a:p>
          <a:p>
            <a:pPr lvl="1" algn="just">
              <a:buNone/>
              <a:defRPr/>
            </a:pPr>
            <a:endParaRPr lang="pt-BR" sz="1600" b="1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 typeface="Wingdings" pitchFamily="2" charset="2"/>
              <a:buChar char="Ø"/>
              <a:defRPr/>
            </a:pPr>
            <a:endParaRPr lang="pt-BR" sz="160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9691426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4213" y="549275"/>
            <a:ext cx="8135937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9pPr>
          </a:lstStyle>
          <a:p>
            <a:pPr marL="355600" indent="-355600" algn="ctr" eaLnBrk="1" hangingPunct="1">
              <a:defRPr/>
            </a:pPr>
            <a:r>
              <a:rPr lang="en-GB" sz="6000" i="0" kern="0" dirty="0">
                <a:solidFill>
                  <a:srgbClr val="4F81BD">
                    <a:lumMod val="50000"/>
                  </a:srgbClr>
                </a:solidFill>
                <a:latin typeface="Calibri"/>
              </a:rPr>
              <a:t>OBRIGADO</a:t>
            </a:r>
            <a:endParaRPr lang="pt-BR" sz="6000" kern="0" dirty="0">
              <a:solidFill>
                <a:srgbClr val="4F81BD">
                  <a:lumMod val="50000"/>
                </a:srgbClr>
              </a:solidFill>
              <a:latin typeface="Cambria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68313" y="1700213"/>
            <a:ext cx="835183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en-GB" altLang="pt-BR" sz="2300" b="1" dirty="0">
                <a:solidFill>
                  <a:srgbClr val="254061"/>
                </a:solidFill>
                <a:latin typeface="Cambria" pitchFamily="18" charset="0"/>
              </a:rPr>
              <a:t>CONTROLADORIA-GERAL DA UNIÃO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GB" altLang="pt-BR" sz="2000" b="1" dirty="0">
                <a:solidFill>
                  <a:srgbClr val="254061"/>
                </a:solidFill>
                <a:latin typeface="Cambria" pitchFamily="18" charset="0"/>
              </a:rPr>
              <a:t>Corregedoria-Geral da </a:t>
            </a:r>
            <a:r>
              <a:rPr lang="en-GB" altLang="pt-BR" sz="2000" b="1" dirty="0" err="1">
                <a:solidFill>
                  <a:srgbClr val="254061"/>
                </a:solidFill>
                <a:latin typeface="Cambria" pitchFamily="18" charset="0"/>
              </a:rPr>
              <a:t>União</a:t>
            </a:r>
            <a:endParaRPr lang="en-GB" altLang="pt-BR" sz="2000" b="1" dirty="0">
              <a:solidFill>
                <a:srgbClr val="254061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GB" altLang="pt-BR" sz="2000" b="1" i="1" dirty="0">
                <a:solidFill>
                  <a:srgbClr val="254061"/>
                </a:solidFill>
                <a:latin typeface="Cambria" pitchFamily="18" charset="0"/>
              </a:rPr>
              <a:t>61 2020-7501</a:t>
            </a:r>
            <a:endParaRPr lang="en-GB" altLang="pt-BR" sz="2300" i="1" dirty="0">
              <a:solidFill>
                <a:srgbClr val="254061"/>
              </a:solidFill>
              <a:latin typeface="Cambria" pitchFamily="18" charset="0"/>
            </a:endParaRPr>
          </a:p>
        </p:txBody>
      </p:sp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3708400" y="4332288"/>
            <a:ext cx="2159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800" b="1" dirty="0" err="1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  <a:cs typeface="Vani" panose="020B0502040204020203" pitchFamily="34" charset="0"/>
              </a:rPr>
              <a:t>cguonline</a:t>
            </a:r>
            <a:endParaRPr lang="pt-BR" altLang="pt-BR" sz="1100" b="1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  <a:cs typeface="Vani" panose="020B0502040204020203" pitchFamily="34" charset="0"/>
            </a:endParaRP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3702050" y="5084763"/>
            <a:ext cx="2022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800" b="1" dirty="0" err="1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  <a:cs typeface="Vani" panose="020B0502040204020203" pitchFamily="34" charset="0"/>
              </a:rPr>
              <a:t>cguonline</a:t>
            </a:r>
            <a:endParaRPr lang="pt-BR" altLang="pt-BR" sz="1100" b="1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  <a:cs typeface="Vani" panose="020B0502040204020203" pitchFamily="34" charset="0"/>
            </a:endParaRP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3708400" y="5976938"/>
            <a:ext cx="1943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800" b="1" dirty="0" err="1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  <a:cs typeface="Vani" panose="020B0502040204020203" pitchFamily="34" charset="0"/>
              </a:rPr>
              <a:t>cguoficial</a:t>
            </a:r>
            <a:endParaRPr lang="pt-BR" altLang="pt-BR" sz="1100" b="1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  <a:cs typeface="Vani" panose="020B0502040204020203" pitchFamily="34" charset="0"/>
            </a:endParaRPr>
          </a:p>
        </p:txBody>
      </p:sp>
      <p:pic>
        <p:nvPicPr>
          <p:cNvPr id="12" name="Picture 11" descr="http://lolopeakbrewery.com/wp-content/uploads/2014/11/facebook-logo.jp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50" y="4263606"/>
            <a:ext cx="590969" cy="59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55884"/>
            <a:ext cx="605364" cy="60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5859463"/>
            <a:ext cx="7556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08456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4213" y="549275"/>
            <a:ext cx="8135937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9pPr>
          </a:lstStyle>
          <a:p>
            <a:pPr marL="355600" indent="-355600" algn="ctr" eaLnBrk="1" hangingPunct="1">
              <a:defRPr/>
            </a:pPr>
            <a:r>
              <a:rPr lang="en-GB" sz="6000" i="0" kern="0" dirty="0">
                <a:solidFill>
                  <a:srgbClr val="4F81BD">
                    <a:lumMod val="50000"/>
                  </a:srgbClr>
                </a:solidFill>
                <a:latin typeface="Calibri"/>
              </a:rPr>
              <a:t>OBRIGADO</a:t>
            </a:r>
            <a:endParaRPr lang="pt-BR" sz="6000" kern="0" dirty="0">
              <a:solidFill>
                <a:srgbClr val="4F81BD">
                  <a:lumMod val="50000"/>
                </a:srgbClr>
              </a:solidFill>
              <a:latin typeface="Cambria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68313" y="1700213"/>
            <a:ext cx="835183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en-GB" altLang="pt-BR" sz="4800" b="1" dirty="0">
                <a:solidFill>
                  <a:srgbClr val="254061"/>
                </a:solidFill>
                <a:latin typeface="Cambria" pitchFamily="18" charset="0"/>
                <a:hlinkClick r:id="rId2"/>
              </a:rPr>
              <a:t>Michel.tanaka@cgu.gov.br</a:t>
            </a:r>
            <a:endParaRPr lang="en-GB" altLang="pt-BR" sz="4800" b="1" dirty="0">
              <a:solidFill>
                <a:srgbClr val="254061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GB" altLang="pt-BR" sz="4800" b="1" i="1" dirty="0">
                <a:solidFill>
                  <a:srgbClr val="254061"/>
                </a:solidFill>
                <a:latin typeface="Cambria" pitchFamily="18" charset="0"/>
                <a:hlinkClick r:id="rId3"/>
              </a:rPr>
              <a:t>corep@cgu.gov.br</a:t>
            </a:r>
            <a:endParaRPr lang="en-GB" altLang="pt-BR" sz="4800" b="1" i="1" dirty="0">
              <a:solidFill>
                <a:srgbClr val="254061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endParaRPr lang="en-GB" altLang="pt-BR" sz="2300" i="1" dirty="0">
              <a:solidFill>
                <a:srgbClr val="254061"/>
              </a:solidFill>
              <a:latin typeface="Cambria" pitchFamily="18" charset="0"/>
            </a:endParaRPr>
          </a:p>
        </p:txBody>
      </p:sp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3708400" y="4332288"/>
            <a:ext cx="2159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800" b="1" dirty="0" err="1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  <a:cs typeface="Vani" panose="020B0502040204020203" pitchFamily="34" charset="0"/>
              </a:rPr>
              <a:t>cguonline</a:t>
            </a:r>
            <a:endParaRPr lang="pt-BR" altLang="pt-BR" sz="1100" b="1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  <a:cs typeface="Vani" panose="020B0502040204020203" pitchFamily="34" charset="0"/>
            </a:endParaRP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3702050" y="5084763"/>
            <a:ext cx="2022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800" b="1" dirty="0" err="1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  <a:cs typeface="Vani" panose="020B0502040204020203" pitchFamily="34" charset="0"/>
              </a:rPr>
              <a:t>cguonline</a:t>
            </a:r>
            <a:endParaRPr lang="pt-BR" altLang="pt-BR" sz="1100" b="1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  <a:cs typeface="Vani" panose="020B0502040204020203" pitchFamily="34" charset="0"/>
            </a:endParaRP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3708400" y="5976938"/>
            <a:ext cx="1943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800" b="1" dirty="0" err="1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  <a:cs typeface="Vani" panose="020B0502040204020203" pitchFamily="34" charset="0"/>
              </a:rPr>
              <a:t>cguoficial</a:t>
            </a:r>
            <a:endParaRPr lang="pt-BR" altLang="pt-BR" sz="1100" b="1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  <a:cs typeface="Vani" panose="020B0502040204020203" pitchFamily="34" charset="0"/>
            </a:endParaRPr>
          </a:p>
        </p:txBody>
      </p:sp>
      <p:pic>
        <p:nvPicPr>
          <p:cNvPr id="12" name="Picture 11" descr="http://lolopeakbrewery.com/wp-content/uploads/2014/11/facebook-logo.jpg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50" y="4263606"/>
            <a:ext cx="590969" cy="59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5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55884"/>
            <a:ext cx="605364" cy="60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213" y="5859463"/>
            <a:ext cx="7556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591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329238"/>
          </a:xfrm>
        </p:spPr>
        <p:txBody>
          <a:bodyPr/>
          <a:lstStyle/>
          <a:p>
            <a:pPr algn="just">
              <a:defRPr/>
            </a:pPr>
            <a:r>
              <a:rPr lang="pt-BR" sz="2400" b="1" u="sng" dirty="0"/>
              <a:t>CONTRADITÓRIO E AMPLA DEFESA:</a:t>
            </a:r>
          </a:p>
          <a:p>
            <a:pPr marL="0" indent="0" algn="just">
              <a:buFontTx/>
              <a:buNone/>
              <a:defRPr/>
            </a:pPr>
            <a:endParaRPr lang="pt-BR" sz="1000" dirty="0"/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t-BR" sz="2000" dirty="0"/>
              <a:t>CONTRADITÓRIO:</a:t>
            </a:r>
          </a:p>
          <a:p>
            <a:pPr marL="0" indent="0" algn="just">
              <a:buFontTx/>
              <a:buNone/>
              <a:defRPr/>
            </a:pPr>
            <a:endParaRPr lang="pt-BR" sz="800" dirty="0"/>
          </a:p>
          <a:p>
            <a:pPr lvl="1" algn="just">
              <a:buFont typeface="Wingdings" pitchFamily="2" charset="2"/>
              <a:buChar char="ü"/>
              <a:defRPr/>
            </a:pPr>
            <a:r>
              <a:rPr lang="pt-BR" sz="2000" dirty="0"/>
              <a:t>Deve ser facultado ao acusado, durante todo o processo, a efetiva participação na produção das provas.</a:t>
            </a:r>
          </a:p>
          <a:p>
            <a:pPr marL="0" indent="0" algn="just">
              <a:buFontTx/>
              <a:buNone/>
              <a:defRPr/>
            </a:pPr>
            <a:endParaRPr lang="pt-BR" sz="800" dirty="0"/>
          </a:p>
          <a:p>
            <a:pPr lvl="1" algn="just">
              <a:buFont typeface="Wingdings" pitchFamily="2" charset="2"/>
              <a:buChar char="ü"/>
              <a:defRPr/>
            </a:pPr>
            <a:r>
              <a:rPr lang="pt-BR" sz="2000" dirty="0"/>
              <a:t>Dialética Processual: Informação + Possibilidade de Reação + Poder de Influência.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pt-BR" sz="1000" dirty="0"/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t-BR" sz="2000" dirty="0"/>
              <a:t>AMPLA DEFESA:</a:t>
            </a:r>
          </a:p>
          <a:p>
            <a:pPr marL="0" indent="0" algn="just">
              <a:buFontTx/>
              <a:buNone/>
              <a:defRPr/>
            </a:pPr>
            <a:endParaRPr lang="pt-BR" sz="800" b="1" u="sng" dirty="0"/>
          </a:p>
          <a:p>
            <a:pPr marL="812800" indent="-368300" algn="just">
              <a:buFont typeface="Wingdings" pitchFamily="2" charset="2"/>
              <a:buChar char="ü"/>
              <a:defRPr/>
            </a:pPr>
            <a:r>
              <a:rPr lang="pt-BR" sz="2000" dirty="0"/>
              <a:t>Garantia de que o acusado poderá lançar mão de todos os instrumentos que o ordenamento jurídico lhe permitir para se defender.</a:t>
            </a:r>
          </a:p>
          <a:p>
            <a:pPr marL="723900" indent="-279400" algn="just">
              <a:buFont typeface="Wingdings" pitchFamily="2" charset="2"/>
              <a:buChar char="ü"/>
              <a:defRPr/>
            </a:pPr>
            <a:r>
              <a:rPr lang="pt-BR" sz="2000" dirty="0"/>
              <a:t>“Paridade de Armas”: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/>
              <a:t>plena igualdade de condições instrutórias na construção e desenvolvimento do processo.</a:t>
            </a:r>
            <a:endParaRPr lang="pt-BR" sz="2000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ü"/>
              <a:defRPr/>
            </a:pPr>
            <a:endParaRPr lang="pt-BR" sz="2000" dirty="0"/>
          </a:p>
          <a:p>
            <a:pPr algn="just">
              <a:buFont typeface="Wingdings" pitchFamily="2" charset="2"/>
              <a:buChar char="Ø"/>
              <a:defRPr/>
            </a:pPr>
            <a:endParaRPr lang="pt-BR" sz="2000" dirty="0"/>
          </a:p>
          <a:p>
            <a:pPr marL="0" indent="0" algn="just">
              <a:buFontTx/>
              <a:buNone/>
              <a:defRPr/>
            </a:pPr>
            <a:endParaRPr lang="pt-BR" sz="2000" dirty="0"/>
          </a:p>
          <a:p>
            <a:pPr marL="0" indent="0" algn="just">
              <a:buFontTx/>
              <a:buNone/>
              <a:defRPr/>
            </a:pPr>
            <a:endParaRPr lang="pt-BR" sz="2000" dirty="0"/>
          </a:p>
          <a:p>
            <a:pPr marL="0" indent="0" algn="just">
              <a:buFontTx/>
              <a:buNone/>
              <a:defRPr/>
            </a:pP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836712"/>
            <a:ext cx="8218488" cy="576163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pt-BR" altLang="pt-BR" sz="2800" b="1" kern="0">
                <a:solidFill>
                  <a:schemeClr val="bg1"/>
                </a:solidFill>
                <a:latin typeface="Calibri" panose="020F0502020204030204" pitchFamily="34" charset="0"/>
              </a:rPr>
              <a:t>DIREITO ADMINISTRATIVO SANCIONADOR</a:t>
            </a:r>
            <a:endParaRPr lang="pt-BR" altLang="pt-BR" sz="2800" b="1" kern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0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just">
              <a:defRPr/>
            </a:pP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FORMALISMO MODERADO:</a:t>
            </a:r>
          </a:p>
          <a:p>
            <a:pPr marL="0" indent="0" algn="just">
              <a:buFontTx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processo administrativo sancionador dispensa formas rígidas e sacramentais, bastando adotar formas simples, estritamente necessárias para assegurar a certeza jurídica e a segurança procedimental do ato praticado, salvo expressa determinação legal em contrário ou se o ato atingir direito de defesa do acusado.</a:t>
            </a:r>
          </a:p>
          <a:p>
            <a:pPr marL="0" indent="0" algn="just">
              <a:buFontTx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Forma Essencial X Forma Não Essencial.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Princípio do Prejuízo.</a:t>
            </a:r>
          </a:p>
          <a:p>
            <a:pPr marL="0" indent="0" algn="just">
              <a:buFontTx/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908720"/>
            <a:ext cx="8218488" cy="576064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pt-BR" altLang="pt-BR" sz="2800" b="1" kern="0" dirty="0">
                <a:solidFill>
                  <a:schemeClr val="bg1"/>
                </a:solidFill>
                <a:latin typeface="Calibri" panose="020F0502020204030204" pitchFamily="34" charset="0"/>
              </a:rPr>
              <a:t>DIREITO ADMINISTRATIVO SANCIONADOR</a:t>
            </a:r>
          </a:p>
        </p:txBody>
      </p:sp>
    </p:spTree>
    <p:extLst>
      <p:ext uri="{BB962C8B-B14F-4D97-AF65-F5344CB8AC3E}">
        <p14:creationId xmlns:p14="http://schemas.microsoft.com/office/powerpoint/2010/main" val="760516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just">
              <a:defRPr/>
            </a:pP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MOTIVAÇÃO:</a:t>
            </a:r>
          </a:p>
          <a:p>
            <a:pPr marL="0" indent="0" algn="just">
              <a:buFontTx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atos administrativos deverão ser motivados, com indicação dos fatos e fundamentos jurídicos, quando imponham ou agravem deveres encargos ou sanções. (art. 50, inc. II, da Lei nº 9.784/99).</a:t>
            </a:r>
          </a:p>
          <a:p>
            <a:pPr marL="0" indent="0" algn="just">
              <a:buFontTx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Requisitos: Explícita, Clara e Congruente.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Motivação Direta.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Motivação Indireta (art. 50, §1º, da Lei nº 9.784/99).</a:t>
            </a:r>
          </a:p>
          <a:p>
            <a:pPr marL="0" indent="0" algn="just">
              <a:buFontTx/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908720"/>
            <a:ext cx="8218488" cy="64807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pt-BR" altLang="pt-BR" sz="2800" b="1" kern="0" dirty="0">
                <a:solidFill>
                  <a:schemeClr val="bg1"/>
                </a:solidFill>
                <a:latin typeface="Calibri" panose="020F0502020204030204" pitchFamily="34" charset="0"/>
              </a:rPr>
              <a:t>DIREITO ADMINISTRATIVO SANCIONADOR</a:t>
            </a:r>
          </a:p>
        </p:txBody>
      </p:sp>
    </p:spTree>
    <p:extLst>
      <p:ext uri="{BB962C8B-B14F-4D97-AF65-F5344CB8AC3E}">
        <p14:creationId xmlns:p14="http://schemas.microsoft.com/office/powerpoint/2010/main" val="3433320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just">
              <a:defRPr/>
            </a:pP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DEVER DE APURAR:</a:t>
            </a:r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Supremacia do Interesse Público e princípio da legalidade.</a:t>
            </a:r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Art. 27 da Lei nº 12.846/13.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“A autoridade competente que, tendo conhecimento das infrações previstas nesta Lei, não adotar providências para a apuração dos fatos será responsabilizada penal, civil e administrativamente nos termos da legislação específica aplicável.”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Art. 143 da Lei nº 8.112/90. "</a:t>
            </a:r>
            <a:r>
              <a:rPr lang="pt-BR" sz="23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autoridade que tiver ciência de irregularidade no serviço público é obrigada a promover a sua apuração imediata, mediante sindicância ou processo administrativo disciplinar, assegurada ao acusado ampla defesa.</a:t>
            </a:r>
            <a:r>
              <a:rPr lang="pt-BR" sz="2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908720"/>
            <a:ext cx="8218488" cy="576064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pt-BR" altLang="pt-BR" sz="2800" b="1" kern="0" dirty="0">
                <a:solidFill>
                  <a:schemeClr val="bg1"/>
                </a:solidFill>
                <a:latin typeface="Calibri" panose="020F0502020204030204" pitchFamily="34" charset="0"/>
              </a:rPr>
              <a:t>DIREITO ADMINISTRATIVO SANCIONADOR</a:t>
            </a:r>
          </a:p>
        </p:txBody>
      </p:sp>
    </p:spTree>
    <p:extLst>
      <p:ext uri="{BB962C8B-B14F-4D97-AF65-F5344CB8AC3E}">
        <p14:creationId xmlns:p14="http://schemas.microsoft.com/office/powerpoint/2010/main" val="240437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just">
              <a:defRPr/>
            </a:pP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DEVER DE APURAR:</a:t>
            </a:r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Formas de a autoridade competente tomar conhecimento de Irregularidades: </a:t>
            </a:r>
          </a:p>
          <a:p>
            <a:pPr marL="989013" indent="0" eaLnBrk="1" hangingPunct="1">
              <a:spcBef>
                <a:spcPts val="400"/>
              </a:spcBef>
              <a:buNone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representação Funcional;</a:t>
            </a:r>
          </a:p>
          <a:p>
            <a:pPr marL="989013" indent="0" algn="just" eaLnBrk="1" hangingPunct="1">
              <a:lnSpc>
                <a:spcPct val="100000"/>
              </a:lnSpc>
              <a:spcBef>
                <a:spcPts val="400"/>
              </a:spcBef>
              <a:buNone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denúncia (inclusive anônima) -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CGU nº 3: a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delação anônima é apta a deflagrar apuração preliminar no âmbito da Administração Pública, devendo ser colhidos outros elementos que a comprovem;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9013" indent="0" eaLnBrk="1" hangingPunct="1">
              <a:spcBef>
                <a:spcPts val="400"/>
              </a:spcBef>
              <a:buNone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notícias veiculadas pela mídia;</a:t>
            </a:r>
          </a:p>
          <a:p>
            <a:pPr marL="989013" indent="0" algn="just" eaLnBrk="1" hangingPunct="1">
              <a:spcBef>
                <a:spcPts val="400"/>
              </a:spcBef>
              <a:buNone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- representações oficiadas por outros órgãos (Judiciário, MPF, DPF, CGU, TCU, Comissão de Ética);</a:t>
            </a:r>
          </a:p>
          <a:p>
            <a:pPr marL="989013" indent="0" algn="just" eaLnBrk="1" hangingPunct="1">
              <a:spcBef>
                <a:spcPts val="400"/>
              </a:spcBef>
              <a:buNone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trabalhos de auditoria;</a:t>
            </a:r>
          </a:p>
          <a:p>
            <a:pPr marL="989013" indent="0" algn="just" eaLnBrk="1" hangingPunct="1">
              <a:spcBef>
                <a:spcPts val="400"/>
              </a:spcBef>
              <a:buNone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resultados de procedimentos disciplinares; e</a:t>
            </a:r>
          </a:p>
          <a:p>
            <a:pPr marL="989013" indent="0" algn="just" eaLnBrk="1" hangingPunct="1">
              <a:spcBef>
                <a:spcPts val="400"/>
              </a:spcBef>
              <a:buNone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acordos de leniência.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908720"/>
            <a:ext cx="8218488" cy="576064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pt-BR" altLang="pt-BR" sz="2800" b="1" kern="0" dirty="0">
                <a:solidFill>
                  <a:schemeClr val="bg1"/>
                </a:solidFill>
                <a:latin typeface="Calibri" panose="020F0502020204030204" pitchFamily="34" charset="0"/>
              </a:rPr>
              <a:t>DIREITO ADMINISTRATIVO SANCIONADOR</a:t>
            </a:r>
          </a:p>
        </p:txBody>
      </p:sp>
    </p:spTree>
    <p:extLst>
      <p:ext uri="{BB962C8B-B14F-4D97-AF65-F5344CB8AC3E}">
        <p14:creationId xmlns:p14="http://schemas.microsoft.com/office/powerpoint/2010/main" val="389602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1916113"/>
            <a:ext cx="8856662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t-BR" b="1" u="sng" cap="all" dirty="0">
                <a:latin typeface="+mj-lt"/>
              </a:rPr>
              <a:t>Administração Pública Nacional</a:t>
            </a:r>
            <a:r>
              <a:rPr lang="pt-BR" b="1" cap="all" dirty="0">
                <a:latin typeface="+mj-lt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pt-BR" cap="all" dirty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t-BR" b="1" u="sng" cap="all" dirty="0">
                <a:latin typeface="+mj-lt"/>
              </a:rPr>
              <a:t>Administração Pública Estrangeira</a:t>
            </a:r>
            <a:r>
              <a:rPr lang="pt-BR" b="1" u="sng" dirty="0">
                <a:latin typeface="+mj-lt"/>
              </a:rPr>
              <a:t>.</a:t>
            </a:r>
          </a:p>
          <a:p>
            <a:pPr marL="0" indent="0" algn="just">
              <a:defRPr/>
            </a:pPr>
            <a:endParaRPr lang="pt-BR" dirty="0"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pt-BR" dirty="0">
                <a:latin typeface="+mj-lt"/>
              </a:rPr>
              <a:t>Órgãos e entidades estatais ou representações diplomáticas de país estrangeiro, de qualquer nível ou esfera de governo, bem como as pessoas jurídicas controladas, direta </a:t>
            </a:r>
            <a:r>
              <a:rPr lang="pt-BR" sz="2700" dirty="0">
                <a:latin typeface="Calibri" panose="020F0502020204030204" pitchFamily="34" charset="0"/>
              </a:rPr>
              <a:t>ou indiretamente, pelo poder público de país estrangeiro. Equiparou, ainda, ao conceito de Administração Pública estrangeira, as organizações públicas internacionais, a exemplo da ONU e OIT.</a:t>
            </a:r>
          </a:p>
        </p:txBody>
      </p:sp>
      <p:sp>
        <p:nvSpPr>
          <p:cNvPr id="17411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533747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pt-BR" altLang="pt-BR" sz="2700" b="1" dirty="0">
                <a:solidFill>
                  <a:schemeClr val="bg1"/>
                </a:solidFill>
                <a:latin typeface="Calibri" pitchFamily="34" charset="0"/>
              </a:rPr>
              <a:t>SUJEITO PASSIVO</a:t>
            </a:r>
          </a:p>
        </p:txBody>
      </p:sp>
    </p:spTree>
    <p:extLst>
      <p:ext uri="{BB962C8B-B14F-4D97-AF65-F5344CB8AC3E}">
        <p14:creationId xmlns:p14="http://schemas.microsoft.com/office/powerpoint/2010/main" val="3754281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1916113"/>
            <a:ext cx="8856662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altLang="pt-BR" b="1" u="sng" dirty="0">
                <a:latin typeface="+mj-lt"/>
                <a:sym typeface="Wingdings" panose="05000000000000000000" pitchFamily="2" charset="2"/>
              </a:rPr>
              <a:t>PESSOAS JURÍDICAS DE DIREITO PRIVADO: </a:t>
            </a:r>
            <a:r>
              <a:rPr lang="pt-BR" altLang="pt-BR" dirty="0">
                <a:latin typeface="+mj-lt"/>
                <a:sym typeface="Wingdings" panose="05000000000000000000" pitchFamily="2" charset="2"/>
              </a:rPr>
              <a:t>ASSOCIAÇÕES, SOCIEDADES, FUNDAÇÕES, ORGANIZAÇÕES RELIGIOSAS, PARTIDOS POLÍTICOS, EIRELI (definição do art. 44 do Código Civil)</a:t>
            </a:r>
          </a:p>
          <a:p>
            <a:pPr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cap="all" dirty="0">
                <a:latin typeface="+mj-lt"/>
                <a:sym typeface="Wingdings" panose="05000000000000000000" pitchFamily="2" charset="2"/>
              </a:rPr>
              <a:t>SOCIEDADE PERSONIFICADA X SOCIEDADE NÃO PERSONIFICADA</a:t>
            </a:r>
          </a:p>
          <a:p>
            <a:pPr marL="0" indent="0" algn="just" eaLnBrk="1" hangingPunct="1">
              <a:spcAft>
                <a:spcPts val="1200"/>
              </a:spcAft>
              <a:defRPr/>
            </a:pPr>
            <a:r>
              <a:rPr lang="pt-BR" altLang="pt-BR" sz="2100" dirty="0">
                <a:latin typeface="+mj-lt"/>
                <a:sym typeface="Wingdings" panose="05000000000000000000" pitchFamily="2" charset="2"/>
              </a:rPr>
              <a:t>Lei 12.846/2013, art. 1º, P</a:t>
            </a:r>
            <a:r>
              <a:rPr lang="pt-BR" sz="2100" dirty="0">
                <a:latin typeface="+mj-lt"/>
              </a:rPr>
              <a:t>arágrafo Único</a:t>
            </a:r>
            <a:r>
              <a:rPr lang="pt-BR" sz="2100" b="1" dirty="0">
                <a:latin typeface="+mj-lt"/>
              </a:rPr>
              <a:t>: </a:t>
            </a:r>
            <a:r>
              <a:rPr lang="pt-BR" sz="2100" dirty="0">
                <a:latin typeface="+mj-lt"/>
              </a:rPr>
              <a:t>“</a:t>
            </a:r>
            <a:r>
              <a:rPr lang="pt-BR" sz="2100" i="1" dirty="0">
                <a:latin typeface="+mj-lt"/>
              </a:rPr>
              <a:t>Aplica-se o disposto nesta Lei às sociedades empresárias e às sociedades simples, personificadas ou não, independentemente da forma de organização ou modelo societário adotado, bem como a quaisquer fundações, associações de entidades ou pessoas, ou sociedades estrangeiras, que tenham sede, filial ou representação no território brasileiro, constituídas de fato ou de direito, ainda que temporariamente.”</a:t>
            </a:r>
            <a:endParaRPr lang="pt-BR" altLang="pt-BR" sz="2100" i="1" dirty="0">
              <a:latin typeface="+mj-lt"/>
              <a:sym typeface="Wingdings" panose="05000000000000000000" pitchFamily="2" charset="2"/>
            </a:endParaRPr>
          </a:p>
        </p:txBody>
      </p:sp>
      <p:sp>
        <p:nvSpPr>
          <p:cNvPr id="18435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533747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pt-BR" altLang="pt-BR" sz="2700" b="1">
                <a:solidFill>
                  <a:schemeClr val="bg1"/>
                </a:solidFill>
                <a:latin typeface="Calibri" pitchFamily="34" charset="0"/>
              </a:rPr>
              <a:t>SUJEITO ATIVO</a:t>
            </a:r>
          </a:p>
        </p:txBody>
      </p:sp>
    </p:spTree>
    <p:extLst>
      <p:ext uri="{BB962C8B-B14F-4D97-AF65-F5344CB8AC3E}">
        <p14:creationId xmlns:p14="http://schemas.microsoft.com/office/powerpoint/2010/main" val="4240063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720080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pt-BR" altLang="pt-BR" sz="2700" b="1" dirty="0">
                <a:solidFill>
                  <a:schemeClr val="bg1"/>
                </a:solidFill>
                <a:latin typeface="Calibri" pitchFamily="34" charset="0"/>
              </a:rPr>
              <a:t>Sistema de Responsabilização Administrativa da Lei 12.846/2013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755576" y="1700808"/>
          <a:ext cx="76328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7379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1916113"/>
            <a:ext cx="885666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>
              <a:defRPr/>
            </a:pPr>
            <a:r>
              <a:rPr lang="pt-BR" b="1" u="sng" dirty="0"/>
              <a:t>RESPONSABILIZAÇÃO JURÍDICA:</a:t>
            </a:r>
          </a:p>
          <a:p>
            <a:pPr marL="0" indent="0" algn="just">
              <a:buNone/>
              <a:defRPr/>
            </a:pPr>
            <a:endParaRPr lang="pt-BR" b="1" u="sng" dirty="0"/>
          </a:p>
          <a:p>
            <a:pPr marL="982663" algn="just">
              <a:buFont typeface="Wingdings" pitchFamily="2" charset="2"/>
              <a:buChar char="ü"/>
              <a:defRPr/>
            </a:pPr>
            <a:r>
              <a:rPr lang="pt-BR" dirty="0">
                <a:cs typeface="Arial" charset="0"/>
              </a:rPr>
              <a:t>A mesma conduta pode gerar a responsabilização da pessoa jurídica na esfera administrativa e cível, além da responsabilização penal e cível dos agentes envolvidos.</a:t>
            </a:r>
          </a:p>
          <a:p>
            <a:pPr marL="990600" indent="0" algn="just">
              <a:defRPr/>
            </a:pPr>
            <a:endParaRPr lang="pt-BR" i="1" dirty="0">
              <a:cs typeface="Arial" charset="0"/>
            </a:endParaRPr>
          </a:p>
          <a:p>
            <a:pPr marL="990600" indent="0" algn="just"/>
            <a:r>
              <a:rPr lang="pt-BR" i="1" dirty="0"/>
              <a:t>Art. 30.  (...) a aplicação das sanções previstas nesta Lei não afeta os processos de responsabilização e aplicação de penalidades decorrentes de: </a:t>
            </a:r>
          </a:p>
          <a:p>
            <a:pPr marL="990600" indent="0" algn="just"/>
            <a:r>
              <a:rPr lang="pt-BR" i="1" dirty="0"/>
              <a:t>I - ato de improbidade administrativa (...);</a:t>
            </a:r>
          </a:p>
          <a:p>
            <a:pPr marL="990600" indent="0" algn="just"/>
            <a:r>
              <a:rPr lang="pt-BR" i="1" dirty="0"/>
              <a:t>II - atos ilícitos alcançados pela </a:t>
            </a:r>
            <a:r>
              <a:rPr lang="pt-BR" i="1" dirty="0">
                <a:hlinkClick r:id="rId2"/>
              </a:rPr>
              <a:t>Lei nº 8.666, de 1993</a:t>
            </a:r>
            <a:r>
              <a:rPr lang="pt-BR" i="1" dirty="0"/>
              <a:t>, ou por outras normas de licitações e contratos (...);</a:t>
            </a:r>
          </a:p>
          <a:p>
            <a:pPr marL="990600" indent="0" algn="just"/>
            <a:r>
              <a:rPr lang="pt-BR" i="1" dirty="0"/>
              <a:t>III - infrações contra a ordem econômica (...).</a:t>
            </a:r>
          </a:p>
          <a:p>
            <a:pPr marL="982663" algn="just">
              <a:buFont typeface="Wingdings" pitchFamily="2" charset="2"/>
              <a:buChar char="ü"/>
              <a:defRPr/>
            </a:pPr>
            <a:endParaRPr lang="pt-BR" dirty="0"/>
          </a:p>
        </p:txBody>
      </p:sp>
      <p:sp>
        <p:nvSpPr>
          <p:cNvPr id="18435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792088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pt-BR" altLang="pt-BR" sz="2700" b="1" dirty="0">
                <a:solidFill>
                  <a:schemeClr val="bg1"/>
                </a:solidFill>
                <a:latin typeface="Calibri" pitchFamily="34" charset="0"/>
              </a:rPr>
              <a:t>Sistema de Responsabilização Administrativa da Lei 12.846/2013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04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1042988" y="788987"/>
            <a:ext cx="7632700" cy="552451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3200" b="1" dirty="0">
                <a:solidFill>
                  <a:schemeClr val="bg1"/>
                </a:solidFill>
                <a:latin typeface="Calibri" pitchFamily="34" charset="0"/>
              </a:rPr>
              <a:t>CORRUPÇÃO E RELAÇÕES PÚBLICAS</a:t>
            </a:r>
            <a:endParaRPr lang="pt-BR" altLang="pt-B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1701800" y="4548188"/>
            <a:ext cx="2752725" cy="1412875"/>
          </a:xfrm>
          <a:prstGeom prst="irregularSeal1">
            <a:avLst/>
          </a:prstGeom>
          <a:noFill/>
          <a:ln w="38100" cap="sq" cmpd="sng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kern="0">
              <a:solidFill>
                <a:sysClr val="windowText" lastClr="000000"/>
              </a:solidFill>
            </a:endParaRPr>
          </a:p>
        </p:txBody>
      </p:sp>
      <p:sp>
        <p:nvSpPr>
          <p:cNvPr id="3076" name="Text Box 20"/>
          <p:cNvSpPr txBox="1">
            <a:spLocks noChangeArrowheads="1"/>
          </p:cNvSpPr>
          <p:nvPr/>
        </p:nvSpPr>
        <p:spPr bwMode="auto">
          <a:xfrm>
            <a:off x="2125663" y="5027613"/>
            <a:ext cx="19208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t-BR" altLang="pt-BR" sz="2000" b="1">
                <a:solidFill>
                  <a:srgbClr val="FF0000"/>
                </a:solidFill>
              </a:rPr>
              <a:t>CORRUPÇÃO</a:t>
            </a:r>
          </a:p>
        </p:txBody>
      </p:sp>
      <p:cxnSp>
        <p:nvCxnSpPr>
          <p:cNvPr id="3079" name="Conector em curva 8"/>
          <p:cNvCxnSpPr>
            <a:cxnSpLocks noChangeShapeType="1"/>
          </p:cNvCxnSpPr>
          <p:nvPr/>
        </p:nvCxnSpPr>
        <p:spPr bwMode="auto">
          <a:xfrm rot="5400000" flipH="1" flipV="1">
            <a:off x="3869532" y="4039394"/>
            <a:ext cx="922337" cy="708025"/>
          </a:xfrm>
          <a:prstGeom prst="curvedConnector3">
            <a:avLst>
              <a:gd name="adj1" fmla="val 50000"/>
            </a:avLst>
          </a:prstGeom>
          <a:noFill/>
          <a:ln w="50800">
            <a:solidFill>
              <a:srgbClr val="FF33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grpSp>
        <p:nvGrpSpPr>
          <p:cNvPr id="3078" name="Grupo 9"/>
          <p:cNvGrpSpPr>
            <a:grpSpLocks/>
          </p:cNvGrpSpPr>
          <p:nvPr/>
        </p:nvGrpSpPr>
        <p:grpSpPr bwMode="auto">
          <a:xfrm>
            <a:off x="3438525" y="3213100"/>
            <a:ext cx="2646363" cy="936625"/>
            <a:chOff x="3222397" y="3212976"/>
            <a:chExt cx="2645747" cy="792088"/>
          </a:xfrm>
        </p:grpSpPr>
        <p:sp>
          <p:nvSpPr>
            <p:cNvPr id="4" name="Seta para a esquerda e para a direita 3"/>
            <p:cNvSpPr/>
            <p:nvPr/>
          </p:nvSpPr>
          <p:spPr>
            <a:xfrm>
              <a:off x="3222397" y="3212976"/>
              <a:ext cx="2645747" cy="792088"/>
            </a:xfrm>
            <a:prstGeom prst="leftRight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solidFill>
                  <a:srgbClr val="FFFFFF"/>
                </a:solidFill>
              </a:endParaRPr>
            </a:p>
          </p:txBody>
        </p:sp>
        <p:sp>
          <p:nvSpPr>
            <p:cNvPr id="3088" name="CaixaDeTexto 5"/>
            <p:cNvSpPr txBox="1">
              <a:spLocks noChangeArrowheads="1"/>
            </p:cNvSpPr>
            <p:nvPr/>
          </p:nvSpPr>
          <p:spPr bwMode="auto">
            <a:xfrm>
              <a:off x="3491713" y="3463953"/>
              <a:ext cx="2088232" cy="494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pt-BR" altLang="pt-BR" sz="1600" b="1">
                  <a:solidFill>
                    <a:srgbClr val="002060"/>
                  </a:solidFill>
                  <a:latin typeface="Calibri" pitchFamily="34" charset="0"/>
                </a:rPr>
                <a:t>PATRIMÔNIO PÚBLICO</a:t>
              </a:r>
            </a:p>
          </p:txBody>
        </p:sp>
      </p:grpSp>
      <p:grpSp>
        <p:nvGrpSpPr>
          <p:cNvPr id="2" name="Grupo 11"/>
          <p:cNvGrpSpPr>
            <a:grpSpLocks/>
          </p:cNvGrpSpPr>
          <p:nvPr/>
        </p:nvGrpSpPr>
        <p:grpSpPr bwMode="auto">
          <a:xfrm>
            <a:off x="1042988" y="1611313"/>
            <a:ext cx="7632700" cy="1441450"/>
            <a:chOff x="1042988" y="1628800"/>
            <a:chExt cx="7632580" cy="1441450"/>
          </a:xfrm>
        </p:grpSpPr>
        <p:sp>
          <p:nvSpPr>
            <p:cNvPr id="3081" name="Text Box 24"/>
            <p:cNvSpPr txBox="1">
              <a:spLocks noChangeArrowheads="1"/>
            </p:cNvSpPr>
            <p:nvPr/>
          </p:nvSpPr>
          <p:spPr bwMode="auto">
            <a:xfrm>
              <a:off x="1042988" y="1844700"/>
              <a:ext cx="2162141" cy="1108075"/>
            </a:xfrm>
            <a:prstGeom prst="rect">
              <a:avLst/>
            </a:pr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pt-BR" altLang="pt-BR" sz="3300" b="1" dirty="0">
                  <a:solidFill>
                    <a:srgbClr val="002060"/>
                  </a:solidFill>
                  <a:latin typeface="Calibri" pitchFamily="34" charset="0"/>
                </a:rPr>
                <a:t>ENTE PÚBLICO</a:t>
              </a:r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6372141" y="1833587"/>
              <a:ext cx="2303427" cy="1108075"/>
            </a:xfrm>
            <a:prstGeom prst="rect">
              <a:avLst/>
            </a:prstGeom>
            <a:noFill/>
            <a:ln w="254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pt-BR" sz="3300" b="1" kern="0" dirty="0">
                  <a:solidFill>
                    <a:srgbClr val="002060"/>
                  </a:solidFill>
                  <a:latin typeface="Calibri" pitchFamily="34" charset="0"/>
                </a:rPr>
                <a:t>ENTE PRIVADO</a:t>
              </a:r>
            </a:p>
          </p:txBody>
        </p:sp>
        <p:sp>
          <p:nvSpPr>
            <p:cNvPr id="3083" name="Text Box 27"/>
            <p:cNvSpPr txBox="1">
              <a:spLocks noChangeArrowheads="1"/>
            </p:cNvSpPr>
            <p:nvPr/>
          </p:nvSpPr>
          <p:spPr bwMode="auto">
            <a:xfrm>
              <a:off x="3635334" y="1912962"/>
              <a:ext cx="2231990" cy="830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pt-BR" altLang="pt-BR" b="1" dirty="0">
                  <a:solidFill>
                    <a:srgbClr val="002060"/>
                  </a:solidFill>
                  <a:latin typeface="Calibri" pitchFamily="34" charset="0"/>
                </a:rPr>
                <a:t>RELAÇÃO ECONÔMICA</a:t>
              </a:r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3563898" y="1628800"/>
              <a:ext cx="2374863" cy="1441450"/>
            </a:xfrm>
            <a:prstGeom prst="ellips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85" name="Line 31"/>
            <p:cNvSpPr>
              <a:spLocks noChangeShapeType="1"/>
            </p:cNvSpPr>
            <p:nvPr/>
          </p:nvSpPr>
          <p:spPr bwMode="auto">
            <a:xfrm>
              <a:off x="3203541" y="2347937"/>
              <a:ext cx="360357" cy="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86" name="Line 32"/>
            <p:cNvSpPr>
              <a:spLocks noChangeShapeType="1"/>
            </p:cNvSpPr>
            <p:nvPr/>
          </p:nvSpPr>
          <p:spPr bwMode="auto">
            <a:xfrm>
              <a:off x="5940348" y="2347937"/>
              <a:ext cx="431793" cy="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3080" name="Imagem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4508500"/>
            <a:ext cx="2860675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9815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1916113"/>
            <a:ext cx="8856662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pt-BR" sz="2000" i="1" dirty="0"/>
              <a:t>Art. 2</a:t>
            </a:r>
            <a:r>
              <a:rPr lang="pt-BR" sz="2000" i="1" u="sng" baseline="30000" dirty="0"/>
              <a:t>o</a:t>
            </a:r>
            <a:r>
              <a:rPr lang="pt-BR" sz="2000" i="1" dirty="0"/>
              <a:t>  As pessoas jurídicas serão responsabilizadas </a:t>
            </a:r>
            <a:r>
              <a:rPr lang="pt-BR" sz="2000" b="1" i="1" dirty="0"/>
              <a:t>objetivamente</a:t>
            </a:r>
            <a:r>
              <a:rPr lang="pt-BR" sz="2000" i="1" dirty="0"/>
              <a:t>, nos âmbitos administrativo e civil, pelos atos lesivos previstos nesta Lei praticados em seu interesse ou benefício, exclusivo ou não. </a:t>
            </a:r>
          </a:p>
          <a:p>
            <a:pPr>
              <a:defRPr/>
            </a:pPr>
            <a:endParaRPr lang="pt-BR" sz="2000" i="1" dirty="0"/>
          </a:p>
          <a:p>
            <a:pPr>
              <a:defRPr/>
            </a:pPr>
            <a:r>
              <a:rPr lang="pt-BR" sz="2000" i="1" dirty="0"/>
              <a:t>Art. 3</a:t>
            </a:r>
            <a:r>
              <a:rPr lang="pt-BR" sz="2000" i="1" u="sng" baseline="30000" dirty="0"/>
              <a:t>o</a:t>
            </a:r>
            <a:r>
              <a:rPr lang="pt-BR" sz="2000" i="1" dirty="0"/>
              <a:t>  A responsabilização da pessoa jurídica não exclui a responsabilidade individual de seus dirigentes ou administradores ou de qualquer pessoa natural, autora, coautora ou partícipe do ato ilícito. </a:t>
            </a:r>
          </a:p>
          <a:p>
            <a:pPr>
              <a:defRPr/>
            </a:pPr>
            <a:endParaRPr lang="pt-BR" sz="2000" i="1" dirty="0"/>
          </a:p>
          <a:p>
            <a:pPr>
              <a:defRPr/>
            </a:pPr>
            <a:r>
              <a:rPr lang="pt-BR" sz="2000" i="1" dirty="0"/>
              <a:t>§ 1</a:t>
            </a:r>
            <a:r>
              <a:rPr lang="pt-BR" sz="2000" i="1" u="sng" baseline="30000" dirty="0"/>
              <a:t>o</a:t>
            </a:r>
            <a:r>
              <a:rPr lang="pt-BR" sz="2000" i="1" dirty="0"/>
              <a:t>  A pessoa jurídica será responsabilizada </a:t>
            </a:r>
            <a:r>
              <a:rPr lang="pt-BR" sz="2000" b="1" i="1" dirty="0"/>
              <a:t>independentemente </a:t>
            </a:r>
            <a:r>
              <a:rPr lang="pt-BR" sz="2000" i="1" dirty="0"/>
              <a:t>da responsabilização individual das pessoas naturais referidas no caput.</a:t>
            </a:r>
          </a:p>
          <a:p>
            <a:pPr>
              <a:defRPr/>
            </a:pPr>
            <a:r>
              <a:rPr lang="pt-BR" sz="2000" i="1" dirty="0"/>
              <a:t> </a:t>
            </a:r>
          </a:p>
          <a:p>
            <a:pPr>
              <a:defRPr/>
            </a:pPr>
            <a:r>
              <a:rPr lang="pt-BR" sz="2000" i="1" dirty="0"/>
              <a:t>§ 2</a:t>
            </a:r>
            <a:r>
              <a:rPr lang="pt-BR" sz="2000" i="1" u="sng" baseline="30000" dirty="0"/>
              <a:t>o</a:t>
            </a:r>
            <a:r>
              <a:rPr lang="pt-BR" sz="2000" i="1" dirty="0"/>
              <a:t>  Os dirigentes ou administradores somente serão responsabilizados por atos ilícitos </a:t>
            </a:r>
            <a:r>
              <a:rPr lang="pt-BR" sz="2000" b="1" i="1" dirty="0"/>
              <a:t>na medida da sua culpabilidade</a:t>
            </a:r>
            <a:r>
              <a:rPr lang="pt-BR" sz="2000" i="1" dirty="0"/>
              <a:t>.</a:t>
            </a:r>
          </a:p>
          <a:p>
            <a:pPr marL="0" indent="0" algn="just" eaLnBrk="1" hangingPunct="1">
              <a:spcAft>
                <a:spcPts val="1200"/>
              </a:spcAft>
              <a:defRPr/>
            </a:pPr>
            <a:endParaRPr lang="pt-BR" altLang="pt-BR" sz="2000" i="1" cap="all" dirty="0"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pt-BR" altLang="pt-BR" sz="2700" b="1">
                <a:solidFill>
                  <a:schemeClr val="bg1"/>
                </a:solidFill>
                <a:latin typeface="Calibri" pitchFamily="34" charset="0"/>
              </a:rPr>
              <a:t>RESPONSABILIDADES OBJETIVA E SUBJETIVA</a:t>
            </a:r>
          </a:p>
        </p:txBody>
      </p:sp>
    </p:spTree>
    <p:extLst>
      <p:ext uri="{BB962C8B-B14F-4D97-AF65-F5344CB8AC3E}">
        <p14:creationId xmlns:p14="http://schemas.microsoft.com/office/powerpoint/2010/main" val="941004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1514475"/>
            <a:ext cx="8856662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>
              <a:defRPr/>
            </a:pPr>
            <a:r>
              <a:rPr lang="pt-BR" sz="2000" i="1" dirty="0"/>
              <a:t>Art. 4</a:t>
            </a:r>
            <a:r>
              <a:rPr lang="pt-BR" sz="2000" i="1" u="sng" baseline="30000" dirty="0"/>
              <a:t>o</a:t>
            </a:r>
            <a:r>
              <a:rPr lang="pt-BR" sz="2000" i="1" dirty="0"/>
              <a:t>  Subsiste a responsabilidade da pessoa jurídica na hipótese de alteração contratual, transformação, incorporação, fusão ou cisão societária.</a:t>
            </a:r>
          </a:p>
          <a:p>
            <a:pPr algn="just">
              <a:defRPr/>
            </a:pPr>
            <a:endParaRPr lang="pt-BR" sz="2000" i="1" dirty="0"/>
          </a:p>
          <a:p>
            <a:pPr algn="just">
              <a:defRPr/>
            </a:pPr>
            <a:r>
              <a:rPr lang="pt-BR" sz="2000" i="1" dirty="0"/>
              <a:t>§ 1</a:t>
            </a:r>
            <a:r>
              <a:rPr lang="pt-BR" sz="2000" i="1" u="sng" baseline="30000" dirty="0"/>
              <a:t>o</a:t>
            </a:r>
            <a:r>
              <a:rPr lang="pt-BR" sz="2000" i="1" dirty="0"/>
              <a:t>  Nas hipóteses de </a:t>
            </a:r>
            <a:r>
              <a:rPr lang="pt-BR" sz="2000" b="1" i="1" dirty="0"/>
              <a:t>fusão e incorporação</a:t>
            </a:r>
            <a:r>
              <a:rPr lang="pt-BR" sz="2000" i="1" dirty="0"/>
              <a:t>, a responsabilidade da sucessora será restrita à obrigação de pagamento de multa e reparação integral do dano causado, até o limite do patrimônio transferido, não lhe sendo aplicáveis as demais sanções previstas nesta Lei decorrentes de atos e fatos ocorridos antes da data da fusão ou incorporação, </a:t>
            </a:r>
            <a:r>
              <a:rPr lang="pt-BR" sz="2000" b="1" i="1" dirty="0"/>
              <a:t>exceto </a:t>
            </a:r>
            <a:r>
              <a:rPr lang="pt-BR" sz="2000" i="1" dirty="0"/>
              <a:t>no caso de simulação ou evidente intuito de fraude, devidamente comprovados.</a:t>
            </a:r>
          </a:p>
          <a:p>
            <a:pPr algn="just">
              <a:defRPr/>
            </a:pPr>
            <a:endParaRPr lang="pt-BR" sz="2000" i="1" dirty="0"/>
          </a:p>
          <a:p>
            <a:pPr algn="just">
              <a:defRPr/>
            </a:pPr>
            <a:r>
              <a:rPr lang="pt-BR" sz="2000" i="1" dirty="0"/>
              <a:t>§ 2</a:t>
            </a:r>
            <a:r>
              <a:rPr lang="pt-BR" sz="2000" i="1" u="sng" baseline="30000" dirty="0"/>
              <a:t>o</a:t>
            </a:r>
            <a:r>
              <a:rPr lang="pt-BR" sz="2000" i="1" dirty="0"/>
              <a:t>  As sociedades controladoras, controladas, coligadas ou, no âmbito do respectivo contrato, as consorciadas serão </a:t>
            </a:r>
            <a:r>
              <a:rPr lang="pt-BR" sz="2000" b="1" i="1" dirty="0"/>
              <a:t>solidariamente </a:t>
            </a:r>
            <a:r>
              <a:rPr lang="pt-BR" sz="2000" i="1" dirty="0"/>
              <a:t>responsáveis pela prática dos atos previstos nesta Lei, restringindo-se tal responsabilidade à obrigação de pagamento de multa e reparação integral do dano causado.</a:t>
            </a:r>
          </a:p>
          <a:p>
            <a:pPr marL="0" indent="0" algn="just" eaLnBrk="1" hangingPunct="1">
              <a:spcAft>
                <a:spcPts val="1200"/>
              </a:spcAft>
              <a:defRPr/>
            </a:pPr>
            <a:endParaRPr lang="pt-BR" altLang="pt-BR" sz="2000" i="1" cap="all" dirty="0"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pt-BR" altLang="pt-BR" sz="2700" b="1">
                <a:solidFill>
                  <a:schemeClr val="bg1"/>
                </a:solidFill>
                <a:latin typeface="Calibri" pitchFamily="34" charset="0"/>
              </a:rPr>
              <a:t>RESPONSABILIDADES OBJETIVA E SUBJETIVA</a:t>
            </a:r>
          </a:p>
        </p:txBody>
      </p:sp>
    </p:spTree>
    <p:extLst>
      <p:ext uri="{BB962C8B-B14F-4D97-AF65-F5344CB8AC3E}">
        <p14:creationId xmlns:p14="http://schemas.microsoft.com/office/powerpoint/2010/main" val="2996531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 txBox="1">
            <a:spLocks noChangeArrowheads="1"/>
          </p:cNvSpPr>
          <p:nvPr/>
        </p:nvSpPr>
        <p:spPr bwMode="auto">
          <a:xfrm>
            <a:off x="684213" y="908720"/>
            <a:ext cx="7991475" cy="64861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TIPOS NORMATIVOS  (ART. 5º)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467544" y="1628800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279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4213" y="908720"/>
            <a:ext cx="7991475" cy="64861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TIPOS NORMATIVOS  (ART. 5º)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467544" y="1628800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9827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4213" y="908720"/>
            <a:ext cx="7991475" cy="64861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TIPOS NORMATIVOS  (ART. 5º)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431478" y="1700808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4553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4213" y="908720"/>
            <a:ext cx="7991475" cy="64861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TIPOS NORMATIVOS  (ART. 5º)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431478" y="1700808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122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316038" y="809625"/>
            <a:ext cx="74168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49263" eaLnBrk="1" hangingPunct="1"/>
            <a:r>
              <a:rPr lang="pt-BR" altLang="pt-BR" sz="2600" b="1" dirty="0">
                <a:solidFill>
                  <a:srgbClr val="006699"/>
                </a:solidFill>
                <a:ea typeface="+mn-ea"/>
                <a:cs typeface="Arial" panose="020B0604020202020204" pitchFamily="34" charset="0"/>
              </a:rPr>
              <a:t>Responsabilização: Requisitos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042988" y="1785938"/>
            <a:ext cx="7777162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1313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400" b="1" u="sng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Materialidade:</a:t>
            </a:r>
            <a:r>
              <a:rPr lang="pt-BR" altLang="pt-BR" sz="24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pt-BR" altLang="pt-BR" sz="2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identificar a extensão do fato irregular (ação ou omissão em afronta ao ordenamento jurídico).</a:t>
            </a: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4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400" b="1" u="sng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Autoria:</a:t>
            </a:r>
            <a:r>
              <a:rPr lang="pt-BR" altLang="pt-BR" sz="2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identificar a(s) pessoa(s) jurídica(s) envolvida(s) com o fato irregular.</a:t>
            </a: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4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4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4288" y="6237288"/>
            <a:ext cx="59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A392D33-B0D5-4F87-8D3A-1BF89C432D5D}" type="slidenum">
              <a:rPr lang="pt-BR" altLang="pt-BR" sz="1800" smtClean="0">
                <a:solidFill>
                  <a:prstClr val="white"/>
                </a:solidFill>
                <a:ea typeface="+mn-ea"/>
                <a:cs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26</a:t>
            </a:fld>
            <a:endParaRPr lang="pt-BR" altLang="pt-BR" sz="1800">
              <a:solidFill>
                <a:prstClr val="white"/>
              </a:solidFill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50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1916113"/>
            <a:ext cx="885666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dirty="0">
                <a:latin typeface="+mj-lt"/>
              </a:rPr>
              <a:t> </a:t>
            </a:r>
            <a:r>
              <a:rPr lang="pt-BR" altLang="pt-BR" b="1" u="sng" dirty="0">
                <a:latin typeface="+mj-lt"/>
              </a:rPr>
              <a:t>COMPETÊNCIA</a:t>
            </a:r>
            <a:r>
              <a:rPr lang="pt-BR" altLang="pt-BR" b="1" dirty="0">
                <a:latin typeface="+mj-lt"/>
              </a:rPr>
              <a:t> PARA INSTAURAR:</a:t>
            </a: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dirty="0">
                <a:latin typeface="+mj-lt"/>
              </a:rPr>
              <a:t> MINISTRO OU SECRETÁRIO DE ESTADO/MUNICÍPIO (ADMINISTRAÇÃO DIRETA).</a:t>
            </a: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dirty="0">
                <a:latin typeface="+mj-lt"/>
              </a:rPr>
              <a:t> AUTORIDADE MÁXIMA DA ENTIDADE (ADMINISTRAÇÃO INDIRETA).</a:t>
            </a: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dirty="0">
                <a:latin typeface="+mj-lt"/>
              </a:rPr>
              <a:t> CGU – PODER EXECUTIVO FEDERAL:</a:t>
            </a:r>
          </a:p>
          <a:p>
            <a:pPr lvl="2" eaLnBrk="1" hangingPunct="1">
              <a:spcAft>
                <a:spcPts val="900"/>
              </a:spcAft>
              <a:buFont typeface="Wingdings" pitchFamily="2" charset="2"/>
              <a:buChar char="ü"/>
              <a:defRPr/>
            </a:pPr>
            <a:r>
              <a:rPr lang="pt-BR" altLang="pt-BR" dirty="0">
                <a:latin typeface="+mj-lt"/>
              </a:rPr>
              <a:t> COMPETÊNCIA </a:t>
            </a:r>
            <a:r>
              <a:rPr lang="pt-BR" altLang="pt-BR" u="sng" dirty="0">
                <a:latin typeface="+mj-lt"/>
              </a:rPr>
              <a:t>CONCORRENTE</a:t>
            </a:r>
            <a:r>
              <a:rPr lang="pt-BR" altLang="pt-BR" dirty="0">
                <a:latin typeface="+mj-lt"/>
              </a:rPr>
              <a:t> PARA INSTAURAR E JULGAR;</a:t>
            </a:r>
          </a:p>
          <a:p>
            <a:pPr lvl="2" eaLnBrk="1" hangingPunct="1">
              <a:spcAft>
                <a:spcPts val="900"/>
              </a:spcAft>
              <a:buFont typeface="Wingdings" pitchFamily="2" charset="2"/>
              <a:buChar char="ü"/>
              <a:defRPr/>
            </a:pPr>
            <a:r>
              <a:rPr lang="pt-BR" altLang="pt-BR" dirty="0">
                <a:latin typeface="+mj-lt"/>
              </a:rPr>
              <a:t> COMPETÊNCIA </a:t>
            </a:r>
            <a:r>
              <a:rPr lang="pt-BR" altLang="pt-BR" u="sng" dirty="0">
                <a:latin typeface="+mj-lt"/>
              </a:rPr>
              <a:t>EXCLUSIVA</a:t>
            </a:r>
            <a:r>
              <a:rPr lang="pt-BR" altLang="pt-BR" dirty="0">
                <a:latin typeface="+mj-lt"/>
              </a:rPr>
              <a:t> PARA AVOCAR (aproveitamento das provas produzidas);</a:t>
            </a:r>
          </a:p>
          <a:p>
            <a:pPr lvl="2" eaLnBrk="1" hangingPunct="1">
              <a:spcAft>
                <a:spcPts val="900"/>
              </a:spcAft>
              <a:buFont typeface="Wingdings" pitchFamily="2" charset="2"/>
              <a:buChar char="ü"/>
              <a:defRPr/>
            </a:pPr>
            <a:r>
              <a:rPr lang="pt-BR" altLang="pt-BR" dirty="0">
                <a:latin typeface="+mj-lt"/>
              </a:rPr>
              <a:t> ILÍCITO TRANSNACIONAL.</a:t>
            </a:r>
          </a:p>
        </p:txBody>
      </p:sp>
      <p:sp>
        <p:nvSpPr>
          <p:cNvPr id="28675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24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346075" y="1989138"/>
            <a:ext cx="8689975" cy="453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PORTARIA INSTAURADORA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 publicação obrigatória!</a:t>
            </a:r>
          </a:p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Checklist da CGU: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Nome e cargo da autoridade instauradora;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Nomes dos integrantes da comissão e indicação de presidente;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Número do processo administrativo em que estão narrados os fatos;</a:t>
            </a:r>
          </a:p>
          <a:p>
            <a:pPr marL="1257300" lvl="2" indent="-342900" algn="just">
              <a:spcAft>
                <a:spcPts val="90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Mas: não consignar ilícitos e dispositivos transgredidos.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Prazo para conclusão dos trabalhos; e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Previsão de apuração de fatos conexos.</a:t>
            </a:r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565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321320" y="1772816"/>
            <a:ext cx="8689975" cy="507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1900" dirty="0">
                <a:latin typeface="+mj-lt"/>
              </a:rPr>
              <a:t> </a:t>
            </a:r>
            <a:r>
              <a:rPr lang="pt-BR" altLang="pt-BR" sz="1900" b="1" u="sng" dirty="0">
                <a:latin typeface="+mj-lt"/>
              </a:rPr>
              <a:t>COMISSÃO</a:t>
            </a:r>
            <a:endParaRPr lang="pt-BR" altLang="pt-BR" sz="1900" b="1" dirty="0">
              <a:latin typeface="+mj-lt"/>
            </a:endParaRP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1900" dirty="0">
                <a:latin typeface="+mj-lt"/>
              </a:rPr>
              <a:t> DOIS OU MAIS SERVIDORES ESTÁVEIS (EMPREGADOS PÚBLICOS?).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1900" dirty="0">
                <a:latin typeface="+mj-lt"/>
              </a:rPr>
              <a:t> HIPÓTESES DE IMPEDIMENTO E SUSPEIÇÃO DOS MEMBROS – LEI Nº 9.784/99.</a:t>
            </a:r>
          </a:p>
          <a:p>
            <a:r>
              <a:rPr lang="pt-BR" sz="1900" dirty="0">
                <a:latin typeface="+mj-lt"/>
              </a:rPr>
              <a:t>	</a:t>
            </a:r>
            <a:r>
              <a:rPr lang="pt-BR" sz="1700" u="sng" dirty="0">
                <a:latin typeface="+mj-lt"/>
              </a:rPr>
              <a:t>Impedimento</a:t>
            </a:r>
          </a:p>
          <a:p>
            <a:r>
              <a:rPr lang="pt-BR" sz="1700" i="1" dirty="0">
                <a:latin typeface="+mj-lt"/>
              </a:rPr>
              <a:t>	I - tenha interesse direto ou indireto na matéria;</a:t>
            </a:r>
          </a:p>
          <a:p>
            <a:r>
              <a:rPr lang="pt-BR" sz="1700" i="1" dirty="0">
                <a:latin typeface="+mj-lt"/>
              </a:rPr>
              <a:t>	II - tenha participado ou venha a participar como perito, testemunha 	ou representante, ou se tais situações ocorrem quanto ao 	cônjuge, 	companheiro ou parente e afins até o terceiro grau;</a:t>
            </a:r>
          </a:p>
          <a:p>
            <a:r>
              <a:rPr lang="pt-BR" sz="1700" i="1" dirty="0">
                <a:latin typeface="+mj-lt"/>
              </a:rPr>
              <a:t>	III - esteja litigando judicial ou administrativamente com o interessado 	ou respectivo cônjuge ou companheiro. </a:t>
            </a:r>
            <a:r>
              <a:rPr lang="pt-BR" sz="1700" dirty="0">
                <a:latin typeface="+mj-lt"/>
              </a:rPr>
              <a:t>(art. 18)</a:t>
            </a:r>
          </a:p>
          <a:p>
            <a:endParaRPr lang="pt-BR" sz="1700" dirty="0">
              <a:latin typeface="+mj-lt"/>
            </a:endParaRPr>
          </a:p>
          <a:p>
            <a:r>
              <a:rPr lang="pt-BR" sz="1700" dirty="0">
                <a:latin typeface="+mj-lt"/>
              </a:rPr>
              <a:t>	</a:t>
            </a:r>
            <a:r>
              <a:rPr lang="pt-BR" sz="1700" u="sng" dirty="0">
                <a:latin typeface="+mj-lt"/>
              </a:rPr>
              <a:t>Suspeição</a:t>
            </a:r>
          </a:p>
          <a:p>
            <a:pPr lvl="1" algn="just" eaLnBrk="1" hangingPunct="1">
              <a:spcAft>
                <a:spcPts val="900"/>
              </a:spcAft>
              <a:defRPr/>
            </a:pPr>
            <a:r>
              <a:rPr lang="pt-BR" sz="1700" dirty="0">
                <a:latin typeface="+mj-lt"/>
              </a:rPr>
              <a:t>	A</a:t>
            </a:r>
            <a:r>
              <a:rPr lang="pt-BR" sz="1700" i="1" dirty="0">
                <a:latin typeface="+mj-lt"/>
              </a:rPr>
              <a:t>utoridade ou servidor que tenha amizade íntima ou inimizade notória 	com 	algum dos interessados ou com os respectivos cônjuges, 	companheiros, parentes e afins até o terceiro grau. </a:t>
            </a:r>
            <a:r>
              <a:rPr lang="pt-BR" sz="1700" dirty="0">
                <a:latin typeface="+mj-lt"/>
              </a:rPr>
              <a:t>(art. 20)</a:t>
            </a:r>
            <a:endParaRPr lang="pt-BR" altLang="pt-BR" sz="1700" dirty="0">
              <a:latin typeface="+mj-lt"/>
            </a:endParaRPr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533747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7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971600" y="908720"/>
            <a:ext cx="7632700" cy="5762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800" b="1" dirty="0">
                <a:solidFill>
                  <a:schemeClr val="bg1"/>
                </a:solidFill>
                <a:latin typeface="Calibri" pitchFamily="34" charset="0"/>
              </a:rPr>
              <a:t>EVOLUÇÃO HISTÓRICA ATÉ A LEI Nº 12.846/2013</a:t>
            </a:r>
            <a:endParaRPr lang="pt-BR" altLang="pt-BR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71" name="CaixaDeTexto 2"/>
          <p:cNvSpPr txBox="1">
            <a:spLocks noChangeArrowheads="1"/>
          </p:cNvSpPr>
          <p:nvPr/>
        </p:nvSpPr>
        <p:spPr bwMode="auto">
          <a:xfrm>
            <a:off x="971600" y="1716491"/>
            <a:ext cx="776605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pt-BR" altLang="pt-BR" sz="2600" dirty="0" err="1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Foreign</a:t>
            </a: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pt-BR" altLang="pt-BR" sz="2600" dirty="0" err="1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Corrupt</a:t>
            </a: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pt-BR" altLang="pt-BR" sz="2600" dirty="0" err="1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Practice</a:t>
            </a: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pt-BR" altLang="pt-BR" sz="2600" dirty="0" err="1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Act</a:t>
            </a: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 (FCPA).</a:t>
            </a:r>
          </a:p>
          <a:p>
            <a:pPr marL="800100" lvl="1" indent="-342900" eaLnBrk="1" hangingPunct="1">
              <a:spcAft>
                <a:spcPts val="1200"/>
              </a:spcAft>
              <a:buFont typeface="Wingdings" pitchFamily="2" charset="2"/>
              <a:buChar char="ð"/>
            </a:pP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Estados Unidos da América (1977).</a:t>
            </a:r>
          </a:p>
          <a:p>
            <a:pPr marL="800100" lvl="1" indent="-342900" eaLnBrk="1" hangingPunct="1">
              <a:spcAft>
                <a:spcPts val="1200"/>
              </a:spcAft>
              <a:buFont typeface="Wingdings" pitchFamily="2" charset="2"/>
              <a:buChar char="ð"/>
            </a:pP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Prática de suborno no exterior.</a:t>
            </a:r>
          </a:p>
          <a:p>
            <a:pPr marL="800100" lvl="1" indent="-342900" eaLnBrk="1" hangingPunct="1">
              <a:spcAft>
                <a:spcPts val="1200"/>
              </a:spcAft>
              <a:buFont typeface="Wingdings" pitchFamily="2" charset="2"/>
              <a:buChar char="ð"/>
            </a:pP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FCPA em Crise.</a:t>
            </a:r>
          </a:p>
          <a:p>
            <a:pPr marL="342900" indent="-342900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OCDE (final dos anos 90).</a:t>
            </a:r>
          </a:p>
          <a:p>
            <a:pPr marL="800100" lvl="1" indent="-342900" eaLnBrk="1" hangingPunct="1">
              <a:spcAft>
                <a:spcPts val="1200"/>
              </a:spcAft>
              <a:buFont typeface="Wingdings" pitchFamily="2" charset="2"/>
              <a:buChar char="ð"/>
            </a:pP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</a:rPr>
              <a:t>Itália (2001), Coréia do Sul (2001), África do Sul (2004), Chile (2009), Reino Unido (2010)</a:t>
            </a:r>
            <a:r>
              <a:rPr lang="pt-BR" altLang="pt-BR" sz="2600" i="1" dirty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pt-BR" altLang="pt-BR" sz="2600" dirty="0">
              <a:solidFill>
                <a:srgbClr val="002060"/>
              </a:solidFill>
              <a:latin typeface="Calibri" pitchFamily="34" charset="0"/>
              <a:sym typeface="Wingdings" pitchFamily="2" charset="2"/>
            </a:endParaRPr>
          </a:p>
          <a:p>
            <a:pPr marL="342900" indent="-342900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Projeto de Lei nº 6.826/2010 (CGU – AGU – MJ).</a:t>
            </a:r>
          </a:p>
          <a:p>
            <a:pPr marL="342900" indent="-342900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pt-BR" altLang="pt-BR" sz="2600" dirty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Lei nº 12.846, de 1º de agosto de 2013.</a:t>
            </a:r>
          </a:p>
        </p:txBody>
      </p:sp>
      <p:pic>
        <p:nvPicPr>
          <p:cNvPr id="7172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83712">
            <a:off x="6817086" y="2004689"/>
            <a:ext cx="1446212" cy="1873250"/>
          </a:xfrm>
          <a:prstGeom prst="rect">
            <a:avLst/>
          </a:prstGeom>
          <a:noFill/>
          <a:ln w="3175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53185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346075" y="1989138"/>
            <a:ext cx="8689975" cy="422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>
                <a:latin typeface="+mj-lt"/>
              </a:rPr>
              <a:t> </a:t>
            </a:r>
            <a:r>
              <a:rPr lang="pt-BR" altLang="pt-BR" sz="2400" b="1" u="sng" dirty="0">
                <a:latin typeface="+mj-lt"/>
              </a:rPr>
              <a:t>MEDIDAS CAUTELARES</a:t>
            </a:r>
            <a:r>
              <a:rPr lang="pt-BR" altLang="pt-BR" sz="2400" b="1" dirty="0">
                <a:latin typeface="+mj-lt"/>
              </a:rPr>
              <a:t>: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cap="all" dirty="0">
                <a:latin typeface="+mj-lt"/>
                <a:sym typeface="Wingdings" pitchFamily="2" charset="2"/>
              </a:rPr>
              <a:t>  BUSCA E APREENSÃO – determinação judicial.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cap="all" dirty="0">
                <a:latin typeface="+mj-lt"/>
                <a:sym typeface="Wingdings" pitchFamily="2" charset="2"/>
              </a:rPr>
              <a:t>  suspensão dos efeitos do ato ou processo da investigação – AUTORIDADE ADMINISTRATIVA.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endParaRPr lang="pt-BR" altLang="pt-BR" sz="2400" cap="all" dirty="0">
              <a:latin typeface="+mj-lt"/>
              <a:sym typeface="Wingdings" pitchFamily="2" charset="2"/>
            </a:endParaRPr>
          </a:p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/>
              <a:t> </a:t>
            </a:r>
            <a:r>
              <a:rPr lang="pt-BR" altLang="pt-BR" sz="2400" u="sng" dirty="0"/>
              <a:t>PRAZO PARA A CONCLUSÃO</a:t>
            </a:r>
            <a:r>
              <a:rPr lang="pt-BR" altLang="pt-BR" sz="2400" dirty="0"/>
              <a:t>: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cap="all" dirty="0">
                <a:sym typeface="Wingdings" pitchFamily="2" charset="2"/>
              </a:rPr>
              <a:t>  180 DIAS, PRORROGÁVEIS.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endParaRPr lang="pt-BR" altLang="pt-BR" sz="2400" cap="all" dirty="0">
              <a:sym typeface="Wingdings" pitchFamily="2" charset="2"/>
            </a:endParaRPr>
          </a:p>
          <a:p>
            <a:pPr algn="just"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/>
              <a:t>  </a:t>
            </a:r>
            <a:r>
              <a:rPr lang="pt-BR" altLang="pt-BR" sz="2400" u="sng" dirty="0"/>
              <a:t>CIÊNCIA AO MP </a:t>
            </a:r>
            <a:r>
              <a:rPr lang="pt-BR" altLang="pt-BR" sz="2400" b="1" u="sng" dirty="0"/>
              <a:t>APÓS </a:t>
            </a:r>
            <a:r>
              <a:rPr lang="pt-BR" altLang="pt-BR" sz="2400" u="sng" dirty="0"/>
              <a:t>A CONCLUSÃO DO PROCESSO.</a:t>
            </a:r>
            <a:endParaRPr lang="pt-BR" altLang="pt-BR" sz="2400" cap="all" dirty="0">
              <a:latin typeface="+mj-lt"/>
              <a:sym typeface="Wingdings" pitchFamily="2" charset="2"/>
            </a:endParaRPr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900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346075" y="1989138"/>
            <a:ext cx="8689975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>
                <a:latin typeface="+mj-lt"/>
              </a:rPr>
              <a:t> </a:t>
            </a:r>
            <a:r>
              <a:rPr lang="pt-BR" altLang="pt-BR" sz="2400" b="1" u="sng" dirty="0">
                <a:latin typeface="+mj-lt"/>
              </a:rPr>
              <a:t>NECESSÁRIA OBSERVÂNCIA AOS PRINCÍPIOS DO CONTRADITÓRIO E DA AMPLA DEFESA</a:t>
            </a:r>
            <a:endParaRPr lang="pt-BR" altLang="pt-BR" sz="2400" b="1" dirty="0">
              <a:latin typeface="+mj-lt"/>
            </a:endParaRP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+mj-lt"/>
                <a:sym typeface="Wingdings" pitchFamily="2" charset="2"/>
              </a:rPr>
              <a:t> Intimação da PJ no início do processo (Decreto 8.420/2015)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+mj-lt"/>
                <a:sym typeface="Wingdings" pitchFamily="2" charset="2"/>
              </a:rPr>
              <a:t> Prazo de 30 dias para apresentar defesa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+mj-lt"/>
                <a:sym typeface="Wingdings" pitchFamily="2" charset="2"/>
              </a:rPr>
              <a:t> Participação da PJ na produção de atos probatórios</a:t>
            </a:r>
            <a:endParaRPr lang="pt-BR" altLang="pt-BR" sz="2700" dirty="0">
              <a:latin typeface="+mj-lt"/>
            </a:endParaRPr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533747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36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7"/>
          <p:cNvSpPr txBox="1">
            <a:spLocks noChangeArrowheads="1"/>
          </p:cNvSpPr>
          <p:nvPr/>
        </p:nvSpPr>
        <p:spPr bwMode="auto">
          <a:xfrm>
            <a:off x="346075" y="1989138"/>
            <a:ext cx="868997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200" b="1" u="sng" dirty="0">
                <a:latin typeface="+mj-lt"/>
              </a:rPr>
              <a:t>  REGULAMENTAÇÃO FEDERAL</a:t>
            </a:r>
            <a:r>
              <a:rPr lang="pt-BR" altLang="pt-BR" sz="2200" b="1" dirty="0">
                <a:latin typeface="+mj-lt"/>
              </a:rPr>
              <a:t> (Dec. nº 8.420/15)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200" cap="all" dirty="0">
                <a:latin typeface="+mj-lt"/>
                <a:sym typeface="Wingdings" pitchFamily="2" charset="2"/>
              </a:rPr>
              <a:t>  </a:t>
            </a:r>
            <a:r>
              <a:rPr lang="pt-BR" altLang="pt-BR" sz="2200" dirty="0">
                <a:latin typeface="+mj-lt"/>
                <a:sym typeface="Wingdings" pitchFamily="2" charset="2"/>
              </a:rPr>
              <a:t>Previsão específica da possibilidade de pedido de provas nos 30 dias do prazo para a defesa.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200" b="1" dirty="0">
                <a:latin typeface="+mj-lt"/>
                <a:sym typeface="Wingdings" pitchFamily="2" charset="2"/>
              </a:rPr>
              <a:t>  </a:t>
            </a:r>
            <a:r>
              <a:rPr lang="pt-BR" altLang="pt-BR" sz="2200" dirty="0">
                <a:latin typeface="+mj-lt"/>
                <a:sym typeface="Wingdings" pitchFamily="2" charset="2"/>
              </a:rPr>
              <a:t>Direito de 10 dias para manifestação em caso de novas provas.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200" dirty="0">
                <a:latin typeface="+mj-lt"/>
                <a:sym typeface="Wingdings" pitchFamily="2" charset="2"/>
              </a:rPr>
              <a:t>  Prevê intimações eletrônica e por edital.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200" dirty="0">
                <a:latin typeface="+mj-lt"/>
                <a:sym typeface="Wingdings" pitchFamily="2" charset="2"/>
              </a:rPr>
              <a:t>  Previsão de publicação da decisão </a:t>
            </a:r>
            <a:r>
              <a:rPr lang="pt-BR" altLang="pt-BR" sz="2200" i="1" dirty="0">
                <a:latin typeface="+mj-lt"/>
                <a:sym typeface="Wingdings" pitchFamily="2" charset="2"/>
              </a:rPr>
              <a:t>site </a:t>
            </a:r>
            <a:r>
              <a:rPr lang="pt-BR" altLang="pt-BR" sz="2200" dirty="0">
                <a:latin typeface="+mj-lt"/>
                <a:sym typeface="Wingdings" pitchFamily="2" charset="2"/>
              </a:rPr>
              <a:t>do órgão/entidade apenador.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200" dirty="0">
                <a:latin typeface="+mj-lt"/>
                <a:sym typeface="Wingdings" pitchFamily="2" charset="2"/>
              </a:rPr>
              <a:t>  Pedido de reconsideração com efeito suspensivo.</a:t>
            </a:r>
            <a:endParaRPr lang="pt-BR" altLang="pt-BR" sz="2200" dirty="0">
              <a:latin typeface="+mj-lt"/>
            </a:endParaRPr>
          </a:p>
          <a:p>
            <a:pPr eaLnBrk="1" hangingPunct="1">
              <a:spcAft>
                <a:spcPts val="1200"/>
              </a:spcAft>
            </a:pPr>
            <a:endParaRPr lang="pt-BR" altLang="pt-BR" sz="2700" b="1" dirty="0">
              <a:latin typeface="Calibri" pitchFamily="34" charset="0"/>
            </a:endParaRPr>
          </a:p>
          <a:p>
            <a:pPr eaLnBrk="1" hangingPunct="1">
              <a:spcAft>
                <a:spcPts val="1200"/>
              </a:spcAft>
            </a:pPr>
            <a:endParaRPr lang="pt-BR" altLang="pt-BR" sz="2700" b="1" dirty="0">
              <a:latin typeface="Calibri" pitchFamily="34" charset="0"/>
            </a:endParaRPr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533747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</a:p>
        </p:txBody>
      </p:sp>
    </p:spTree>
    <p:extLst>
      <p:ext uri="{BB962C8B-B14F-4D97-AF65-F5344CB8AC3E}">
        <p14:creationId xmlns:p14="http://schemas.microsoft.com/office/powerpoint/2010/main" val="1276441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316038" y="809625"/>
            <a:ext cx="74168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49263" eaLnBrk="1" hangingPunct="1"/>
            <a:r>
              <a:rPr lang="pt-BR" altLang="pt-BR" sz="2600" b="1" dirty="0">
                <a:solidFill>
                  <a:srgbClr val="006699"/>
                </a:solidFill>
                <a:cs typeface="Arial" panose="020B0604020202020204" pitchFamily="34" charset="0"/>
              </a:rPr>
              <a:t>Apuração Conjunta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042988" y="1785938"/>
            <a:ext cx="7777162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1313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As infrações à Lei 8.666/93 e às demais normas de licitação que configurem simultaneamente infração à Lei 12.846/13 serão apuradas e julgadas conjuntamente, </a:t>
            </a:r>
            <a:r>
              <a:rPr lang="pt-BR" altLang="pt-BR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nos mesmos autos</a:t>
            </a:r>
            <a:r>
              <a:rPr lang="pt-BR" alt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, aplicando-se o rito previsto na lei 12.846/13.</a:t>
            </a: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000" i="1" dirty="0">
                <a:solidFill>
                  <a:srgbClr val="000000"/>
                </a:solidFill>
                <a:cs typeface="Arial" panose="020B0604020202020204" pitchFamily="34" charset="0"/>
              </a:rPr>
              <a:t>(Art. 12 do Decreto 8.420)</a:t>
            </a: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4288" y="6237288"/>
            <a:ext cx="59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A392D33-B0D5-4F87-8D3A-1BF89C432D5D}" type="slidenum">
              <a:rPr lang="pt-BR" altLang="pt-BR" sz="1800" smtClean="0">
                <a:solidFill>
                  <a:prstClr val="white"/>
                </a:solidFill>
                <a:cs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33</a:t>
            </a:fld>
            <a:endParaRPr lang="pt-BR" altLang="pt-BR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9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068388" y="642938"/>
            <a:ext cx="76692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49263" eaLnBrk="1" hangingPunct="1"/>
            <a:r>
              <a:rPr lang="pt-BR" altLang="pt-BR" sz="2600" b="1" dirty="0">
                <a:solidFill>
                  <a:srgbClr val="006699"/>
                </a:solidFill>
                <a:ea typeface="+mn-ea"/>
                <a:cs typeface="Arial" panose="020B0604020202020204" pitchFamily="34" charset="0"/>
              </a:rPr>
              <a:t>Investigação Preliminar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122363" y="1182688"/>
            <a:ext cx="7561262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indent="3175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0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Art. 4º, I do Decreto 8.420/2015 – Regulamentação Federal</a:t>
            </a: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000" b="1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000" b="1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2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Finalidade: </a:t>
            </a:r>
            <a:r>
              <a:rPr lang="pt-BR" altLang="pt-BR" sz="2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apuração de indícios de autoria e de materialidade de atos lesivos à Adm. Pública Federal. </a:t>
            </a:r>
          </a:p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Subsidia a decisão da autoridade instauradora acerca da instauração do PAR.</a:t>
            </a: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8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4288" y="6237288"/>
            <a:ext cx="59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42921D9-ECDE-4ABE-9EC5-89AAA5F2628E}" type="slidenum">
              <a:rPr lang="pt-BR" altLang="pt-BR" sz="1800" smtClean="0">
                <a:solidFill>
                  <a:prstClr val="white"/>
                </a:solidFill>
                <a:ea typeface="+mn-ea"/>
                <a:cs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34</a:t>
            </a:fld>
            <a:endParaRPr lang="pt-BR" altLang="pt-BR" sz="1800">
              <a:solidFill>
                <a:prstClr val="white"/>
              </a:solidFill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2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068388" y="642938"/>
            <a:ext cx="76692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49263" eaLnBrk="1" hangingPunct="1"/>
            <a:r>
              <a:rPr lang="pt-BR" altLang="pt-BR" sz="2600" b="1" dirty="0">
                <a:solidFill>
                  <a:srgbClr val="006699"/>
                </a:solidFill>
                <a:ea typeface="+mn-ea"/>
                <a:cs typeface="Arial" panose="020B0604020202020204" pitchFamily="34" charset="0"/>
              </a:rPr>
              <a:t>Investigação Preliminar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122363" y="1182688"/>
            <a:ext cx="7561262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indent="3175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0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(Art. 4º, I do Decreto 8.420/2015)</a:t>
            </a: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000" b="1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000" b="1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pt-BR" altLang="pt-BR" sz="2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pt-BR" altLang="pt-BR" sz="23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Procedimento Investigativo Preliminar;</a:t>
            </a:r>
          </a:p>
          <a:p>
            <a:pPr algn="just" defTabSz="449263" eaLnBrk="1" hangingPunct="1">
              <a:spcBef>
                <a:spcPts val="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pt-BR" altLang="pt-BR" sz="23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Caráter Sigiloso e não punitivo;</a:t>
            </a:r>
          </a:p>
          <a:p>
            <a:pPr algn="just" defTabSz="449263" eaLnBrk="1" hangingPunct="1">
              <a:spcBef>
                <a:spcPts val="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pt-BR" altLang="pt-BR" sz="23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Conduzido por 2 ou mais servidores efetivos ou empregados públicos; e</a:t>
            </a:r>
          </a:p>
          <a:p>
            <a:pPr algn="just" defTabSz="449263" eaLnBrk="1" hangingPunct="1">
              <a:spcBef>
                <a:spcPts val="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pt-BR" altLang="pt-BR" sz="23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Prazo: até 60 dias (admite prorrogação). </a:t>
            </a:r>
          </a:p>
          <a:p>
            <a:pPr algn="just" defTabSz="449263" eaLnBrk="1" hangingPunct="1">
              <a:spcBef>
                <a:spcPts val="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pt-BR" altLang="pt-BR" sz="23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Relatório conclusivo – Sugestão de arquivamento ou instauração de PAR.</a:t>
            </a: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8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2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endParaRPr lang="pt-BR" altLang="pt-BR" sz="8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4288" y="6237288"/>
            <a:ext cx="59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42921D9-ECDE-4ABE-9EC5-89AAA5F2628E}" type="slidenum">
              <a:rPr lang="pt-BR" altLang="pt-BR" sz="1800" smtClean="0">
                <a:solidFill>
                  <a:prstClr val="white"/>
                </a:solidFill>
                <a:ea typeface="+mn-ea"/>
                <a:cs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35</a:t>
            </a:fld>
            <a:endParaRPr lang="pt-BR" altLang="pt-BR" sz="1800">
              <a:solidFill>
                <a:prstClr val="white"/>
              </a:solidFill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40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7"/>
          <p:cNvSpPr txBox="1">
            <a:spLocks noChangeArrowheads="1"/>
          </p:cNvSpPr>
          <p:nvPr/>
        </p:nvSpPr>
        <p:spPr bwMode="auto">
          <a:xfrm>
            <a:off x="346075" y="1989138"/>
            <a:ext cx="8689975" cy="399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INSTRUÇÃO PROBATÓRIA</a:t>
            </a: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Provas mais comuns:</a:t>
            </a:r>
          </a:p>
          <a:p>
            <a:pPr lvl="2" algn="just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Documentais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 certidões, atestados, extratos de sistemas informatizados, fotografias, vídeos...</a:t>
            </a:r>
          </a:p>
          <a:p>
            <a:pPr lvl="2" algn="just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Orais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depoimentos, declarações, interrogatórios, acareações...</a:t>
            </a:r>
          </a:p>
          <a:p>
            <a:pPr lvl="2" algn="just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Periciais: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exame grafotécnico, tradução juramentada, exame contábil, avaliação de bens...</a:t>
            </a:r>
          </a:p>
          <a:p>
            <a:pPr lvl="2" algn="just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Diligências, apurações especiais, vistorias...</a:t>
            </a:r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533747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</a:p>
        </p:txBody>
      </p:sp>
    </p:spTree>
    <p:extLst>
      <p:ext uri="{BB962C8B-B14F-4D97-AF65-F5344CB8AC3E}">
        <p14:creationId xmlns:p14="http://schemas.microsoft.com/office/powerpoint/2010/main" val="3917674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7"/>
          <p:cNvSpPr txBox="1">
            <a:spLocks noChangeArrowheads="1"/>
          </p:cNvSpPr>
          <p:nvPr/>
        </p:nvSpPr>
        <p:spPr bwMode="auto">
          <a:xfrm>
            <a:off x="346075" y="1989138"/>
            <a:ext cx="8689975" cy="514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INSTRUÇÃO PROBATÓRIA</a:t>
            </a: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cap="all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provas desnecessárias (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podem ser indeferidas pela comissão, de forma motivada - §3º do art. 5º do Decreto 8.420).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CONTRADITÓRIO (chamamento dos acusados para a produção de provas durante o processo, com a faculdade de apresentar quesitos e formular perguntas).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PROVA EMPRESTADA (possível a utilização ? – necessário contraditório).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PROVA INDICIÁRIA – Possível desde que os indícios sejam muitos e convergentes (STF e TCU).</a:t>
            </a:r>
          </a:p>
          <a:p>
            <a:pPr lvl="1" algn="just" eaLnBrk="1" hangingPunct="1">
              <a:spcAft>
                <a:spcPts val="900"/>
              </a:spcAft>
              <a:defRPr/>
            </a:pPr>
            <a:endParaRPr lang="pt-BR" alt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</a:p>
        </p:txBody>
      </p:sp>
    </p:spTree>
    <p:extLst>
      <p:ext uri="{BB962C8B-B14F-4D97-AF65-F5344CB8AC3E}">
        <p14:creationId xmlns:p14="http://schemas.microsoft.com/office/powerpoint/2010/main" val="2502476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7"/>
          <p:cNvSpPr txBox="1">
            <a:spLocks noChangeArrowheads="1"/>
          </p:cNvSpPr>
          <p:nvPr/>
        </p:nvSpPr>
        <p:spPr bwMode="auto">
          <a:xfrm>
            <a:off x="346075" y="1989138"/>
            <a:ext cx="8689975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INSTRUÇÃO PROBATÓRIA</a:t>
            </a: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cap="all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Possibilidade de suspensão cautelar dos efeitos do ato ou processo objeto da investigação;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(art. 9º, §2º, I do Decreto 8.420)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Possibilidade de atuação de especialistas com notório conhecimento para auxiliar na análise da matéria sob exame. (art. 9º, §2º, II do Decreto 8.420)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Possibilidade de solicitação judicial de medidas necessárias para a investigação – inclusive busca e apreensão. (art. 9º, §2º, III do Decreto 8.420)</a:t>
            </a:r>
          </a:p>
          <a:p>
            <a:pPr lvl="1" algn="just" eaLnBrk="1" hangingPunct="1">
              <a:spcAft>
                <a:spcPts val="900"/>
              </a:spcAft>
              <a:defRPr/>
            </a:pPr>
            <a:endParaRPr lang="pt-BR" alt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</a:p>
        </p:txBody>
      </p:sp>
    </p:spTree>
    <p:extLst>
      <p:ext uri="{BB962C8B-B14F-4D97-AF65-F5344CB8AC3E}">
        <p14:creationId xmlns:p14="http://schemas.microsoft.com/office/powerpoint/2010/main" val="40931360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346075" y="1844824"/>
            <a:ext cx="8689975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/>
              <a:t> </a:t>
            </a:r>
            <a:r>
              <a:rPr lang="pt-BR" altLang="pt-BR" sz="2400" b="1" u="sng" dirty="0"/>
              <a:t>RELATÓRIO FINAL</a:t>
            </a:r>
          </a:p>
          <a:p>
            <a:pPr marL="0" indent="0" eaLnBrk="1" hangingPunct="1">
              <a:spcAft>
                <a:spcPts val="900"/>
              </a:spcAft>
              <a:defRPr/>
            </a:pPr>
            <a:endParaRPr lang="pt-BR" altLang="pt-BR" sz="2400" b="1" dirty="0"/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300" cap="all" dirty="0">
                <a:sym typeface="Wingdings" pitchFamily="2" charset="2"/>
              </a:rPr>
              <a:t>Descritivo com as principais ocorrências e com a análise da defesa e das provas acostadas ao processo.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300" cap="all" dirty="0">
                <a:sym typeface="Wingdings" pitchFamily="2" charset="2"/>
              </a:rPr>
              <a:t>Sempre conclusivo quanto à responsabilização da pessoa jurídica.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300" cap="all" dirty="0">
                <a:sym typeface="Wingdings" pitchFamily="2" charset="2"/>
              </a:rPr>
              <a:t>Tipificação da conduta – eventual indicação de ilícitos penais.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endParaRPr lang="pt-BR" altLang="pt-BR" sz="2400" cap="all" dirty="0">
              <a:sym typeface="Wingdings" pitchFamily="2" charset="2"/>
            </a:endParaRPr>
          </a:p>
          <a:p>
            <a:pPr marL="457200" lvl="1" indent="0" eaLnBrk="1" hangingPunct="1">
              <a:spcAft>
                <a:spcPts val="900"/>
              </a:spcAft>
              <a:defRPr/>
            </a:pPr>
            <a:endParaRPr lang="pt-BR" altLang="pt-BR" sz="2700" b="1" dirty="0"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31747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</a:p>
        </p:txBody>
      </p:sp>
    </p:spTree>
    <p:extLst>
      <p:ext uri="{BB962C8B-B14F-4D97-AF65-F5344CB8AC3E}">
        <p14:creationId xmlns:p14="http://schemas.microsoft.com/office/powerpoint/2010/main" val="378166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 bwMode="auto">
          <a:xfrm>
            <a:off x="457200" y="764704"/>
            <a:ext cx="8229600" cy="845021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pt-BR" altLang="pt-BR" sz="3200" b="1" dirty="0">
                <a:solidFill>
                  <a:schemeClr val="bg1"/>
                </a:solidFill>
                <a:ea typeface="ＭＳ Ｐゴシック" pitchFamily="34" charset="-128"/>
              </a:rPr>
              <a:t>Sistema Normativo Internacional de Combate à Corrupção</a:t>
            </a: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0" y="12414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altLang="pt-BR"/>
          </a:p>
        </p:txBody>
      </p:sp>
      <p:graphicFrame>
        <p:nvGraphicFramePr>
          <p:cNvPr id="7" name="Espaço Reservado para Conteúdo 3"/>
          <p:cNvGraphicFramePr>
            <a:graphicFrameLocks/>
          </p:cNvGraphicFramePr>
          <p:nvPr/>
        </p:nvGraphicFramePr>
        <p:xfrm>
          <a:off x="457200" y="1700808"/>
          <a:ext cx="82296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5" name="Imagem 2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7624" y="5506624"/>
            <a:ext cx="1512714" cy="100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Imagem 4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70511" y="5506624"/>
            <a:ext cx="1165089" cy="105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Imagem 7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5772" y="5595409"/>
            <a:ext cx="1238115" cy="96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23086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346075" y="1844824"/>
            <a:ext cx="8689975" cy="41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/>
              <a:t> </a:t>
            </a:r>
            <a:r>
              <a:rPr lang="pt-BR" altLang="pt-BR" sz="2400" b="1" u="sng" dirty="0"/>
              <a:t>RELATÓRIO FINAL</a:t>
            </a:r>
          </a:p>
          <a:p>
            <a:pPr marL="0" indent="0" eaLnBrk="1" hangingPunct="1">
              <a:spcAft>
                <a:spcPts val="900"/>
              </a:spcAft>
              <a:defRPr/>
            </a:pPr>
            <a:endParaRPr lang="pt-BR" altLang="pt-BR" sz="2300" cap="all" dirty="0">
              <a:sym typeface="Wingdings" pitchFamily="2" charset="2"/>
            </a:endParaRP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300" cap="all" dirty="0">
                <a:sym typeface="Wingdings" pitchFamily="2" charset="2"/>
              </a:rPr>
              <a:t>Análise da prescrição.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300" cap="all" dirty="0">
                <a:sym typeface="Wingdings" pitchFamily="2" charset="2"/>
              </a:rPr>
              <a:t>Sugestão de aplicação de penalidade ou arquivamento. 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300" cap="all" dirty="0">
                <a:sym typeface="Wingdings" pitchFamily="2" charset="2"/>
              </a:rPr>
              <a:t>Dosimetria da multa</a:t>
            </a:r>
          </a:p>
          <a:p>
            <a:pPr lvl="2" algn="just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000" cap="all" dirty="0">
                <a:sym typeface="Wingdings" pitchFamily="2" charset="2"/>
              </a:rPr>
              <a:t>Se o caso, análise do programa de integridade.</a:t>
            </a:r>
          </a:p>
          <a:p>
            <a:pPr lvl="1" algn="just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endParaRPr lang="pt-BR" altLang="pt-BR" sz="2400" cap="all" dirty="0">
              <a:sym typeface="Wingdings" pitchFamily="2" charset="2"/>
            </a:endParaRPr>
          </a:p>
          <a:p>
            <a:pPr marL="457200" lvl="1" indent="0" eaLnBrk="1" hangingPunct="1">
              <a:spcAft>
                <a:spcPts val="900"/>
              </a:spcAft>
              <a:defRPr/>
            </a:pPr>
            <a:endParaRPr lang="pt-BR" altLang="pt-BR" sz="2700" b="1" dirty="0"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31747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</a:p>
        </p:txBody>
      </p:sp>
    </p:spTree>
    <p:extLst>
      <p:ext uri="{BB962C8B-B14F-4D97-AF65-F5344CB8AC3E}">
        <p14:creationId xmlns:p14="http://schemas.microsoft.com/office/powerpoint/2010/main" val="29151924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346075" y="1989138"/>
            <a:ext cx="8689975" cy="475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>
                <a:latin typeface="+mj-lt"/>
              </a:rPr>
              <a:t> </a:t>
            </a:r>
            <a:r>
              <a:rPr lang="pt-BR" altLang="pt-BR" sz="2400" b="1" u="sng" dirty="0">
                <a:latin typeface="+mj-lt"/>
              </a:rPr>
              <a:t>JULGAMENTO</a:t>
            </a:r>
            <a:endParaRPr lang="pt-BR" altLang="pt-BR" sz="2400" b="1" dirty="0">
              <a:latin typeface="+mj-lt"/>
            </a:endParaRP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+mj-lt"/>
              </a:rPr>
              <a:t>COMPETÊNCIA: AUTORIDADE MÁXIMA DO ÓRGÃO OU ENTIDADE</a:t>
            </a: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+mj-lt"/>
                <a:sym typeface="Wingdings" panose="05000000000000000000" pitchFamily="2" charset="2"/>
              </a:rPr>
              <a:t>PRÉVIA MANIFESTAÇÃO DO ÓRGÃO JURÍDICO.</a:t>
            </a: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+mj-lt"/>
                <a:sym typeface="Wingdings" panose="05000000000000000000" pitchFamily="2" charset="2"/>
              </a:rPr>
              <a:t>EVENTUAIS ENCAMINHAMENTOS:</a:t>
            </a:r>
          </a:p>
          <a:p>
            <a:pPr marL="457200" lvl="1" indent="0" eaLnBrk="1" hangingPunct="1">
              <a:spcAft>
                <a:spcPts val="900"/>
              </a:spcAft>
              <a:defRPr/>
            </a:pPr>
            <a:r>
              <a:rPr lang="pt-BR" altLang="pt-BR" sz="2400" dirty="0">
                <a:latin typeface="+mj-lt"/>
                <a:sym typeface="Wingdings" panose="05000000000000000000" pitchFamily="2" charset="2"/>
              </a:rPr>
              <a:t>	- ÓRGÃO DE CORREGEDORIA;</a:t>
            </a:r>
          </a:p>
          <a:p>
            <a:pPr marL="457200" lvl="1" indent="0" eaLnBrk="1" hangingPunct="1">
              <a:spcAft>
                <a:spcPts val="900"/>
              </a:spcAft>
              <a:defRPr/>
            </a:pPr>
            <a:r>
              <a:rPr lang="pt-BR" altLang="pt-BR" sz="2400" dirty="0">
                <a:latin typeface="+mj-lt"/>
                <a:sym typeface="Wingdings" panose="05000000000000000000" pitchFamily="2" charset="2"/>
              </a:rPr>
              <a:t>	- ADVOCACIA PÚBLICA;</a:t>
            </a:r>
          </a:p>
          <a:p>
            <a:pPr marL="457200" lvl="1" indent="0" eaLnBrk="1" hangingPunct="1">
              <a:spcAft>
                <a:spcPts val="900"/>
              </a:spcAft>
              <a:defRPr/>
            </a:pPr>
            <a:r>
              <a:rPr lang="pt-BR" altLang="pt-BR" sz="2400" dirty="0">
                <a:latin typeface="+mj-lt"/>
                <a:sym typeface="Wingdings" panose="05000000000000000000" pitchFamily="2" charset="2"/>
              </a:rPr>
              <a:t>	- MINISTÉRIO PÚBLICO;</a:t>
            </a:r>
          </a:p>
          <a:p>
            <a:pPr marL="457200" lvl="1" indent="0" eaLnBrk="1" hangingPunct="1">
              <a:spcAft>
                <a:spcPts val="900"/>
              </a:spcAft>
              <a:defRPr/>
            </a:pPr>
            <a:r>
              <a:rPr lang="pt-BR" altLang="pt-BR" sz="2400" dirty="0">
                <a:latin typeface="+mj-lt"/>
                <a:sym typeface="Wingdings" panose="05000000000000000000" pitchFamily="2" charset="2"/>
              </a:rPr>
              <a:t>	- TRIBUNAIS DE CONTAS.</a:t>
            </a:r>
          </a:p>
          <a:p>
            <a:pPr marL="457200" lvl="1" indent="0" eaLnBrk="1" hangingPunct="1">
              <a:spcAft>
                <a:spcPts val="900"/>
              </a:spcAft>
              <a:defRPr/>
            </a:pPr>
            <a:endParaRPr lang="pt-BR" altLang="pt-BR" sz="2700" b="1" dirty="0"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31747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</a:p>
        </p:txBody>
      </p:sp>
    </p:spTree>
    <p:extLst>
      <p:ext uri="{BB962C8B-B14F-4D97-AF65-F5344CB8AC3E}">
        <p14:creationId xmlns:p14="http://schemas.microsoft.com/office/powerpoint/2010/main" val="16384406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346075" y="1989138"/>
            <a:ext cx="8689975" cy="403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pt-BR" altLang="pt-BR" sz="2400" dirty="0">
                <a:latin typeface="+mj-lt"/>
              </a:rPr>
              <a:t> </a:t>
            </a:r>
            <a:r>
              <a:rPr lang="pt-BR" altLang="pt-BR" sz="2400" b="1" u="sng" dirty="0">
                <a:latin typeface="+mj-lt"/>
              </a:rPr>
              <a:t>JULGAMENTO</a:t>
            </a:r>
            <a:endParaRPr lang="pt-BR" altLang="pt-BR" sz="2400" b="1" dirty="0">
              <a:latin typeface="+mj-lt"/>
            </a:endParaRP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sz="2400" dirty="0">
                <a:latin typeface="+mj-lt"/>
                <a:sym typeface="Wingdings" panose="05000000000000000000" pitchFamily="2" charset="2"/>
              </a:rPr>
              <a:t>A sugestão contida no Relatório Final da comissão de PAR não vincula a autoridade julgadora. No entanto:</a:t>
            </a:r>
          </a:p>
          <a:p>
            <a:pPr lvl="1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endParaRPr lang="pt-BR" altLang="pt-BR" sz="2400" dirty="0">
              <a:latin typeface="+mj-lt"/>
              <a:sym typeface="Wingdings" panose="05000000000000000000" pitchFamily="2" charset="2"/>
            </a:endParaRPr>
          </a:p>
          <a:p>
            <a:pPr marL="457200" lvl="1" indent="0" eaLnBrk="1" hangingPunct="1">
              <a:spcAft>
                <a:spcPts val="900"/>
              </a:spcAft>
              <a:defRPr/>
            </a:pPr>
            <a:r>
              <a:rPr lang="pt-BR" altLang="pt-BR" sz="2400" dirty="0">
                <a:latin typeface="+mj-lt"/>
                <a:sym typeface="Wingdings" panose="05000000000000000000" pitchFamily="2" charset="2"/>
              </a:rPr>
              <a:t>	Art. 9º, §6º do Decreto 8.420:</a:t>
            </a:r>
          </a:p>
          <a:p>
            <a:pPr marL="457200" lvl="1" indent="0" algn="just" eaLnBrk="1" hangingPunct="1">
              <a:spcAft>
                <a:spcPts val="900"/>
              </a:spcAft>
              <a:defRPr/>
            </a:pPr>
            <a:r>
              <a:rPr lang="pt-BR" sz="2400" i="1" dirty="0"/>
              <a:t>Na hipótese de decisão contrária ao relatório da comissão, esta deverá ser fundamentada com base nas provas produzidas no PAR.</a:t>
            </a:r>
            <a:endParaRPr lang="pt-BR" altLang="pt-BR" sz="2400" i="1" dirty="0">
              <a:latin typeface="+mj-lt"/>
              <a:sym typeface="Wingdings" panose="05000000000000000000" pitchFamily="2" charset="2"/>
            </a:endParaRPr>
          </a:p>
          <a:p>
            <a:pPr marL="457200" lvl="1" indent="0" eaLnBrk="1" hangingPunct="1">
              <a:spcAft>
                <a:spcPts val="900"/>
              </a:spcAft>
              <a:defRPr/>
            </a:pPr>
            <a:endParaRPr lang="pt-BR" altLang="pt-BR" sz="2700" b="1" dirty="0">
              <a:latin typeface="Calibri" pitchFamily="34" charset="0"/>
              <a:sym typeface="Wingdings" panose="05000000000000000000" pitchFamily="2" charset="2"/>
            </a:endParaRPr>
          </a:p>
        </p:txBody>
      </p:sp>
      <p:sp>
        <p:nvSpPr>
          <p:cNvPr id="31747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605755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PROCESSO DE RESPONSABILIZAÇÃO</a:t>
            </a:r>
          </a:p>
        </p:txBody>
      </p:sp>
    </p:spTree>
    <p:extLst>
      <p:ext uri="{BB962C8B-B14F-4D97-AF65-F5344CB8AC3E}">
        <p14:creationId xmlns:p14="http://schemas.microsoft.com/office/powerpoint/2010/main" val="28546067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Diagrama 26"/>
          <p:cNvGraphicFramePr/>
          <p:nvPr>
            <p:extLst>
              <p:ext uri="{D42A27DB-BD31-4B8C-83A1-F6EECF244321}">
                <p14:modId xmlns:p14="http://schemas.microsoft.com/office/powerpoint/2010/main" val="697108617"/>
              </p:ext>
            </p:extLst>
          </p:nvPr>
        </p:nvGraphicFramePr>
        <p:xfrm>
          <a:off x="35496" y="836712"/>
          <a:ext cx="9036496" cy="63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179512" y="836712"/>
            <a:ext cx="8856662" cy="431230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FLUXO DO PAR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2" y="1642113"/>
            <a:ext cx="2700000" cy="180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/>
              <a:t>Instauração do PAR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12303" y="1642113"/>
            <a:ext cx="1800000" cy="180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/>
              <a:t>Indicia-</a:t>
            </a:r>
          </a:p>
          <a:p>
            <a:pPr algn="ctr"/>
            <a:r>
              <a:rPr lang="pt-BR" sz="4200" dirty="0" err="1"/>
              <a:t>ção</a:t>
            </a:r>
            <a:endParaRPr lang="pt-BR" sz="4200" dirty="0"/>
          </a:p>
        </p:txBody>
      </p:sp>
      <p:sp>
        <p:nvSpPr>
          <p:cNvPr id="6" name="Retângulo 5"/>
          <p:cNvSpPr/>
          <p:nvPr/>
        </p:nvSpPr>
        <p:spPr>
          <a:xfrm>
            <a:off x="6770290" y="1663202"/>
            <a:ext cx="1800000" cy="180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/>
              <a:t>Defesa da PJ</a:t>
            </a:r>
          </a:p>
        </p:txBody>
      </p:sp>
      <p:sp>
        <p:nvSpPr>
          <p:cNvPr id="7" name="Retângulo 6"/>
          <p:cNvSpPr/>
          <p:nvPr/>
        </p:nvSpPr>
        <p:spPr>
          <a:xfrm>
            <a:off x="1391657" y="4811273"/>
            <a:ext cx="2700000" cy="180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/>
              <a:t>Relatório final</a:t>
            </a:r>
          </a:p>
        </p:txBody>
      </p:sp>
      <p:sp>
        <p:nvSpPr>
          <p:cNvPr id="8" name="Retângulo 7"/>
          <p:cNvSpPr/>
          <p:nvPr/>
        </p:nvSpPr>
        <p:spPr>
          <a:xfrm>
            <a:off x="5653848" y="4780221"/>
            <a:ext cx="2700000" cy="180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200" dirty="0"/>
              <a:t>Julgamento</a:t>
            </a:r>
          </a:p>
        </p:txBody>
      </p:sp>
      <p:sp>
        <p:nvSpPr>
          <p:cNvPr id="3" name="Seta: para a Direita 2"/>
          <p:cNvSpPr/>
          <p:nvPr/>
        </p:nvSpPr>
        <p:spPr>
          <a:xfrm>
            <a:off x="2978351" y="2240014"/>
            <a:ext cx="835114" cy="604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para a Direita 10"/>
          <p:cNvSpPr/>
          <p:nvPr/>
        </p:nvSpPr>
        <p:spPr>
          <a:xfrm>
            <a:off x="4328689" y="5407965"/>
            <a:ext cx="1080655" cy="604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a Direita 11"/>
          <p:cNvSpPr/>
          <p:nvPr/>
        </p:nvSpPr>
        <p:spPr>
          <a:xfrm rot="9353071">
            <a:off x="4043159" y="3864305"/>
            <a:ext cx="2844850" cy="604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: para a Direita 12"/>
          <p:cNvSpPr/>
          <p:nvPr/>
        </p:nvSpPr>
        <p:spPr>
          <a:xfrm>
            <a:off x="5823739" y="2240013"/>
            <a:ext cx="835114" cy="604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09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3" grpId="0" animBg="1"/>
      <p:bldP spid="11" grpId="0" animBg="1"/>
      <p:bldP spid="12" grpId="0" animBg="1"/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7"/>
          <p:cNvSpPr txBox="1">
            <a:spLocks noChangeArrowheads="1"/>
          </p:cNvSpPr>
          <p:nvPr/>
        </p:nvSpPr>
        <p:spPr bwMode="auto">
          <a:xfrm>
            <a:off x="425450" y="1628775"/>
            <a:ext cx="868997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Aft>
                <a:spcPts val="1200"/>
              </a:spcAft>
              <a:buFont typeface="Arial" charset="0"/>
              <a:buChar char="•"/>
            </a:pPr>
            <a:r>
              <a:rPr lang="pt-BR" altLang="pt-BR" sz="2400" b="1" u="sng" dirty="0">
                <a:latin typeface="+mj-lt"/>
                <a:sym typeface="Wingdings" pitchFamily="2" charset="2"/>
              </a:rPr>
              <a:t>PRESCRIÇÃO (art. 25 da Lei 12.846/2013):</a:t>
            </a:r>
            <a:endParaRPr lang="pt-BR" altLang="pt-BR" sz="2400" b="1" dirty="0">
              <a:latin typeface="+mj-lt"/>
              <a:sym typeface="Wingdings" pitchFamily="2" charset="2"/>
            </a:endParaRPr>
          </a:p>
          <a:p>
            <a:pPr marL="742950" lvl="1" indent="-285750" eaLnBrk="1" hangingPunct="1">
              <a:spcAft>
                <a:spcPts val="900"/>
              </a:spcAft>
              <a:buFont typeface="Wingdings" pitchFamily="2" charset="2"/>
              <a:buChar char="§"/>
            </a:pPr>
            <a:r>
              <a:rPr lang="pt-BR" altLang="pt-BR" sz="2400" dirty="0">
                <a:latin typeface="+mj-lt"/>
                <a:sym typeface="Wingdings" pitchFamily="2" charset="2"/>
              </a:rPr>
              <a:t>CINCO ANOS.</a:t>
            </a:r>
          </a:p>
          <a:p>
            <a:pPr marL="742950" lvl="1" indent="-285750" eaLnBrk="1" hangingPunct="1">
              <a:spcAft>
                <a:spcPts val="900"/>
              </a:spcAft>
              <a:buFont typeface="Wingdings" pitchFamily="2" charset="2"/>
              <a:buChar char="§"/>
            </a:pPr>
            <a:r>
              <a:rPr lang="pt-BR" altLang="pt-BR" sz="2400" dirty="0">
                <a:latin typeface="+mj-lt"/>
                <a:sym typeface="Wingdings" pitchFamily="2" charset="2"/>
              </a:rPr>
              <a:t>INÍCIO:</a:t>
            </a:r>
          </a:p>
          <a:p>
            <a:pPr marL="1257300" lvl="2" indent="-342900" eaLnBrk="1" hangingPunct="1"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pt-BR" altLang="pt-BR" sz="2400" b="1" dirty="0">
                <a:latin typeface="+mj-lt"/>
                <a:sym typeface="Wingdings" pitchFamily="2" charset="2"/>
              </a:rPr>
              <a:t>Regra</a:t>
            </a:r>
            <a:r>
              <a:rPr lang="pt-BR" altLang="pt-BR" sz="2400" dirty="0">
                <a:latin typeface="+mj-lt"/>
                <a:sym typeface="Wingdings" pitchFamily="2" charset="2"/>
              </a:rPr>
              <a:t>: data da ciência da infração.</a:t>
            </a:r>
          </a:p>
          <a:p>
            <a:pPr marL="1257300" lvl="2" indent="-342900" algn="just" eaLnBrk="1" hangingPunct="1"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pt-BR" altLang="pt-BR" sz="2400" b="1" dirty="0">
                <a:latin typeface="+mj-lt"/>
                <a:sym typeface="Wingdings" pitchFamily="2" charset="2"/>
              </a:rPr>
              <a:t>Exceção</a:t>
            </a:r>
            <a:r>
              <a:rPr lang="pt-BR" altLang="pt-BR" sz="2400" dirty="0">
                <a:latin typeface="+mj-lt"/>
                <a:sym typeface="Wingdings" pitchFamily="2" charset="2"/>
              </a:rPr>
              <a:t>: caso de infração permanente ou continuada, no que dia que tiver cessado.</a:t>
            </a:r>
          </a:p>
          <a:p>
            <a:pPr marL="742950" lvl="1" indent="-285750" algn="just" eaLnBrk="1" hangingPunct="1">
              <a:spcAft>
                <a:spcPts val="900"/>
              </a:spcAft>
              <a:buFont typeface="Wingdings" pitchFamily="2" charset="2"/>
              <a:buChar char="§"/>
            </a:pPr>
            <a:r>
              <a:rPr lang="pt-BR" altLang="pt-BR" sz="2400" dirty="0">
                <a:latin typeface="+mj-lt"/>
                <a:sym typeface="Wingdings" pitchFamily="2" charset="2"/>
              </a:rPr>
              <a:t>INTERRUPÇÃO – instauração do processo ou </a:t>
            </a:r>
            <a:r>
              <a:rPr lang="pt-BR" altLang="pt-BR" sz="2400" b="1" dirty="0">
                <a:latin typeface="+mj-lt"/>
                <a:sym typeface="Wingdings" pitchFamily="2" charset="2"/>
              </a:rPr>
              <a:t>celebração</a:t>
            </a:r>
            <a:r>
              <a:rPr lang="pt-BR" altLang="pt-BR" sz="2400" dirty="0">
                <a:latin typeface="+mj-lt"/>
                <a:sym typeface="Wingdings" pitchFamily="2" charset="2"/>
              </a:rPr>
              <a:t> do acordo.</a:t>
            </a:r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785100" cy="504056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3000" b="1" dirty="0">
                <a:solidFill>
                  <a:schemeClr val="bg1"/>
                </a:solidFill>
                <a:latin typeface="Calibri" pitchFamily="34" charset="0"/>
              </a:rPr>
              <a:t>PRESCRIÇÃO</a:t>
            </a:r>
            <a:endParaRPr lang="pt-BR" altLang="pt-BR" sz="3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130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1520" y="980727"/>
            <a:ext cx="8892480" cy="590897"/>
          </a:xfrm>
          <a:solidFill>
            <a:srgbClr val="002060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PENALIDADES</a:t>
            </a:r>
            <a:r>
              <a:rPr lang="en-GB" altLang="pt-BR" sz="30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 ADMINISTRATIVAS</a:t>
            </a:r>
            <a:endParaRPr lang="pt-BR" altLang="pt-BR" sz="3000" dirty="0">
              <a:solidFill>
                <a:schemeClr val="bg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457200" y="1785938"/>
            <a:ext cx="8472488" cy="49291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endParaRPr lang="pt-BR" altLang="pt-BR" sz="2000" dirty="0"/>
          </a:p>
          <a:p>
            <a:pPr>
              <a:buFont typeface="Wingdings" pitchFamily="2" charset="2"/>
              <a:buChar char="ü"/>
              <a:defRPr/>
            </a:pPr>
            <a:endParaRPr lang="pt-BR" altLang="pt-BR" sz="2000" b="1" u="sng" dirty="0"/>
          </a:p>
          <a:p>
            <a:pPr>
              <a:buFont typeface="Wingdings" pitchFamily="2" charset="2"/>
              <a:buChar char="ü"/>
              <a:defRPr/>
            </a:pPr>
            <a:endParaRPr lang="pt-BR" altLang="pt-BR" sz="2000" b="1" u="sng" dirty="0"/>
          </a:p>
          <a:p>
            <a:pPr>
              <a:buFontTx/>
              <a:buNone/>
              <a:defRPr/>
            </a:pPr>
            <a:endParaRPr lang="pt-BR" altLang="pt-BR" sz="2000" b="1" dirty="0"/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323528" y="1988840"/>
          <a:ext cx="857256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03106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1520" y="980727"/>
            <a:ext cx="8892480" cy="590897"/>
          </a:xfrm>
          <a:solidFill>
            <a:srgbClr val="002060"/>
          </a:solidFill>
          <a:ln>
            <a:solidFill>
              <a:schemeClr val="bg1"/>
            </a:solidFill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PENALIDADES</a:t>
            </a:r>
            <a:r>
              <a:rPr lang="en-GB" altLang="pt-BR" sz="30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CIVIS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457200" y="1785938"/>
            <a:ext cx="8472488" cy="49291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endParaRPr lang="pt-BR" altLang="pt-BR" sz="2000" dirty="0"/>
          </a:p>
          <a:p>
            <a:pPr>
              <a:buFont typeface="Wingdings" pitchFamily="2" charset="2"/>
              <a:buChar char="ü"/>
              <a:defRPr/>
            </a:pPr>
            <a:endParaRPr lang="pt-BR" altLang="pt-BR" sz="2000" b="1" u="sng" dirty="0"/>
          </a:p>
          <a:p>
            <a:pPr>
              <a:buFont typeface="Wingdings" pitchFamily="2" charset="2"/>
              <a:buChar char="ü"/>
              <a:defRPr/>
            </a:pPr>
            <a:endParaRPr lang="pt-BR" altLang="pt-BR" sz="2000" b="1" u="sng" dirty="0"/>
          </a:p>
          <a:p>
            <a:pPr>
              <a:buFontTx/>
              <a:buNone/>
              <a:defRPr/>
            </a:pPr>
            <a:endParaRPr lang="pt-BR" altLang="pt-BR" sz="2000" b="1" dirty="0"/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323528" y="1988840"/>
          <a:ext cx="857256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72035919"/>
              </p:ext>
            </p:extLst>
          </p:nvPr>
        </p:nvGraphicFramePr>
        <p:xfrm>
          <a:off x="-231112" y="1988840"/>
          <a:ext cx="91608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937347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 bwMode="auto">
          <a:xfrm>
            <a:off x="539552" y="908720"/>
            <a:ext cx="8229600" cy="432842"/>
          </a:xfrm>
          <a:solidFill>
            <a:srgbClr val="00206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pt-BR" altLang="pt-BR" sz="2700" b="1" cap="all" dirty="0">
                <a:solidFill>
                  <a:schemeClr val="bg1"/>
                </a:solidFill>
                <a:latin typeface="Calibri" panose="020F0502020204030204" pitchFamily="34" charset="0"/>
                <a:ea typeface="ＭＳ Ｐゴシック" pitchFamily="34" charset="-128"/>
              </a:rPr>
              <a:t>Critérios de Dosimetria da Multa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497133208"/>
              </p:ext>
            </p:extLst>
          </p:nvPr>
        </p:nvGraphicFramePr>
        <p:xfrm>
          <a:off x="899592" y="1340768"/>
          <a:ext cx="79928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019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8456613" cy="376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1200"/>
              </a:spcAft>
              <a:buFont typeface="Arial" charset="0"/>
              <a:buChar char="•"/>
            </a:pPr>
            <a:r>
              <a:rPr lang="pt-BR" altLang="pt-BR" b="1" u="sng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Metodologia para apuração do faturamento bruto e dos tributos a serem excluídos </a:t>
            </a:r>
            <a:endParaRPr lang="pt-BR" altLang="pt-BR" b="1" u="sng" cap="all" dirty="0">
              <a:solidFill>
                <a:srgbClr val="000000"/>
              </a:solidFill>
              <a:latin typeface="+mj-lt"/>
              <a:sym typeface="Wingdings"/>
            </a:endParaRPr>
          </a:p>
          <a:p>
            <a:pPr marL="809625" lvl="2" indent="-266700" algn="just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conceito de receita bruta - legislação do   imposto de renda (Decreto-Lei 1.598/1977).</a:t>
            </a:r>
          </a:p>
          <a:p>
            <a:pPr marL="809625" lvl="2" indent="-266700" algn="just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Tributos a serem excluídos: Aqueles incidentes sobre as vendas (ICMS, ISS, PIS e COFINS).</a:t>
            </a:r>
          </a:p>
          <a:p>
            <a:pPr marL="809625" lvl="2" indent="-266700" algn="just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altLang="pt-BR" cap="all" dirty="0">
                <a:latin typeface="+mj-lt"/>
                <a:sym typeface="Wingdings" pitchFamily="2" charset="2"/>
              </a:rPr>
              <a:t>Microempresas e Empresas de Pequeno Porte optantes pelo SIMPLES Nacional: Faturamento = Receita Bruta prevista na LC 123/2006.</a:t>
            </a:r>
            <a:endParaRPr lang="pt-BR" altLang="pt-BR" cap="all" dirty="0">
              <a:latin typeface="+mj-lt"/>
            </a:endParaRPr>
          </a:p>
        </p:txBody>
      </p:sp>
      <p:sp>
        <p:nvSpPr>
          <p:cNvPr id="40963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72008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CÁLCULO DA MULTA</a:t>
            </a:r>
          </a:p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GB" altLang="pt-BR" sz="2700" b="1" dirty="0" err="1">
                <a:solidFill>
                  <a:schemeClr val="bg1"/>
                </a:solidFill>
                <a:latin typeface="Calibri" pitchFamily="34" charset="0"/>
              </a:rPr>
              <a:t>Instrução</a:t>
            </a:r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altLang="pt-BR" sz="2700" b="1" dirty="0" err="1">
                <a:solidFill>
                  <a:schemeClr val="bg1"/>
                </a:solidFill>
                <a:latin typeface="Calibri" pitchFamily="34" charset="0"/>
              </a:rPr>
              <a:t>Normativa</a:t>
            </a:r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 CGU nº 01/2015)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524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845661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1200"/>
              </a:spcAft>
              <a:buFont typeface="Arial" charset="0"/>
              <a:buChar char="•"/>
            </a:pPr>
            <a:r>
              <a:rPr lang="pt-BR" altLang="pt-BR" b="1" u="sng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Formas de apuração do faturamento bruto – Parágrafo único I e II do art. 21 do decreto 8.420.</a:t>
            </a:r>
          </a:p>
          <a:p>
            <a:pPr algn="just" eaLnBrk="1" hangingPunct="1">
              <a:spcAft>
                <a:spcPts val="1200"/>
              </a:spcAft>
              <a:buFont typeface="Arial" charset="0"/>
              <a:buChar char="•"/>
            </a:pPr>
            <a:endParaRPr lang="pt-BR" altLang="pt-BR" b="1" u="sng" cap="all" dirty="0">
              <a:solidFill>
                <a:srgbClr val="000000"/>
              </a:solidFill>
              <a:latin typeface="+mj-lt"/>
              <a:sym typeface="Wingdings"/>
            </a:endParaRPr>
          </a:p>
          <a:p>
            <a:pPr marL="809625" lvl="2" indent="-266700" algn="just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COMPARTILHAMENTO de sigilo fiscal nos termos do inciso II do §1º do art. 198 do CTN.</a:t>
            </a:r>
          </a:p>
          <a:p>
            <a:pPr marL="809625" lvl="2" indent="-266700" algn="just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cap="all" dirty="0">
                <a:solidFill>
                  <a:srgbClr val="000000"/>
                </a:solidFill>
                <a:latin typeface="+mj-lt"/>
              </a:rPr>
              <a:t>registros contábeis produzidos ou publicados pela pessoa jurídica acusada</a:t>
            </a:r>
            <a:r>
              <a:rPr lang="pt-BR" altLang="pt-BR" cap="all" dirty="0">
                <a:latin typeface="+mj-lt"/>
                <a:sym typeface="Wingdings" pitchFamily="2" charset="2"/>
              </a:rPr>
              <a:t>.</a:t>
            </a:r>
            <a:endParaRPr lang="pt-BR" altLang="pt-BR" cap="all" dirty="0">
              <a:latin typeface="+mj-lt"/>
            </a:endParaRPr>
          </a:p>
        </p:txBody>
      </p:sp>
      <p:sp>
        <p:nvSpPr>
          <p:cNvPr id="40963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72008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CÁLCULO DA MULTA</a:t>
            </a:r>
          </a:p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GB" altLang="pt-BR" sz="2700" b="1" dirty="0" err="1">
                <a:solidFill>
                  <a:schemeClr val="bg1"/>
                </a:solidFill>
                <a:latin typeface="Calibri" pitchFamily="34" charset="0"/>
              </a:rPr>
              <a:t>Instrução</a:t>
            </a:r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altLang="pt-BR" sz="2700" b="1" dirty="0" err="1">
                <a:solidFill>
                  <a:schemeClr val="bg1"/>
                </a:solidFill>
                <a:latin typeface="Calibri" pitchFamily="34" charset="0"/>
              </a:rPr>
              <a:t>Normativa</a:t>
            </a:r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 CGU nº 01/2015)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35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20"/>
            <a:ext cx="8229600" cy="936104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pt-BR" altLang="pt-BR" sz="3200" b="1" dirty="0">
                <a:solidFill>
                  <a:schemeClr val="bg1"/>
                </a:solidFill>
                <a:ea typeface="ＭＳ Ｐゴシック" pitchFamily="34" charset="-128"/>
              </a:rPr>
              <a:t>Âmbitos de Responsabilização por Atos de Corrupção no Brasil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636830030"/>
              </p:ext>
            </p:extLst>
          </p:nvPr>
        </p:nvGraphicFramePr>
        <p:xfrm>
          <a:off x="539552" y="198884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1195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971550" y="684213"/>
            <a:ext cx="7624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49263" eaLnBrk="1" hangingPunct="1"/>
            <a:r>
              <a:rPr lang="pt-BR" altLang="pt-BR" sz="2600" b="1">
                <a:solidFill>
                  <a:srgbClr val="006699"/>
                </a:solidFill>
                <a:ea typeface="+mn-ea"/>
                <a:cs typeface="Arial" panose="020B0604020202020204" pitchFamily="34" charset="0"/>
              </a:rPr>
              <a:t>Código Tributário Nacional (Lei 5.172/66)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971550" y="1325563"/>
            <a:ext cx="7705725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Art. 198. Sem prejuízo do disposto na legislação criminal, é vedada a divulgação, por parte da Fazenda Pública ou de seus servidores, de informação obtida em razão do ofício sobre a situação econômica ou financeira do sujeito passivo ou de terceiros e sobre a natureza e o estado de seus negócios ou atividades.</a:t>
            </a:r>
          </a:p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§ 1</a:t>
            </a:r>
            <a:r>
              <a:rPr lang="pt-BR" altLang="pt-BR" sz="2000" u="sng" baseline="30000" dirty="0">
                <a:solidFill>
                  <a:srgbClr val="000000"/>
                </a:solidFill>
                <a:cs typeface="Arial" panose="020B0604020202020204" pitchFamily="34" charset="0"/>
              </a:rPr>
              <a:t>o</a:t>
            </a:r>
            <a:r>
              <a:rPr lang="pt-BR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 Excetuam-se do disposto neste artigo, além dos casos previstos no art. 199, os seguintes:</a:t>
            </a:r>
          </a:p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000" dirty="0">
                <a:solidFill>
                  <a:srgbClr val="000000"/>
                </a:solidFill>
                <a:cs typeface="Arial" panose="020B0604020202020204" pitchFamily="34" charset="0"/>
              </a:rPr>
              <a:t>(...)</a:t>
            </a:r>
          </a:p>
          <a:p>
            <a:pPr algn="just" defTabSz="449263" eaLnBrk="1" hangingPunct="1">
              <a:spcBef>
                <a:spcPts val="400"/>
              </a:spcBef>
            </a:pPr>
            <a:r>
              <a:rPr lang="pt-BR" altLang="pt-BR" sz="2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II -</a:t>
            </a:r>
            <a:r>
              <a:rPr lang="pt-BR" altLang="pt-BR" sz="24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pt-BR" altLang="pt-BR" sz="2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solicitações de </a:t>
            </a:r>
            <a:r>
              <a:rPr lang="pt-BR" altLang="pt-BR" sz="24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autoridade administrativa </a:t>
            </a:r>
            <a:r>
              <a:rPr lang="pt-BR" altLang="pt-BR" sz="2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no interesse da Administração Pública, desde que seja comprovada a instauração regular de </a:t>
            </a:r>
            <a:r>
              <a:rPr lang="pt-BR" altLang="pt-BR" sz="24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processo administrativo</a:t>
            </a:r>
            <a:r>
              <a:rPr lang="pt-BR" altLang="pt-BR" sz="2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, no órgão ou na entidade respectiva, com o objetivo de investigar o </a:t>
            </a:r>
            <a:r>
              <a:rPr lang="pt-BR" altLang="pt-BR" sz="24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sujeito passivo </a:t>
            </a:r>
            <a:r>
              <a:rPr lang="pt-BR" altLang="pt-BR" sz="2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 que se refere a informação, por prática de </a:t>
            </a:r>
            <a:r>
              <a:rPr lang="pt-BR" altLang="pt-BR" sz="24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infração administrativa</a:t>
            </a:r>
            <a:r>
              <a:rPr lang="pt-BR" altLang="pt-BR" sz="2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.</a:t>
            </a:r>
            <a:r>
              <a:rPr lang="en-GB" altLang="pt-BR" sz="24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4288" y="6237288"/>
            <a:ext cx="59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2323CDB-A7B3-4284-B0D2-EEEDC93EC33A}" type="slidenum">
              <a:rPr lang="pt-BR" altLang="pt-BR" sz="1800" smtClean="0">
                <a:solidFill>
                  <a:prstClr val="white"/>
                </a:solidFill>
                <a:ea typeface="+mn-ea"/>
                <a:cs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50</a:t>
            </a:fld>
            <a:endParaRPr lang="pt-BR" altLang="pt-BR" sz="1800">
              <a:solidFill>
                <a:prstClr val="white"/>
              </a:solidFill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841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8456613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1200"/>
              </a:spcAft>
              <a:buFont typeface="Arial" charset="0"/>
              <a:buChar char="•"/>
            </a:pPr>
            <a:r>
              <a:rPr lang="pt-BR" altLang="pt-BR" b="1" u="sng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Formas de apuração do faturamento bruto</a:t>
            </a:r>
          </a:p>
          <a:p>
            <a:pPr algn="just" eaLnBrk="1" hangingPunct="1">
              <a:spcAft>
                <a:spcPts val="1200"/>
              </a:spcAft>
              <a:buFont typeface="Arial" charset="0"/>
              <a:buChar char="•"/>
            </a:pPr>
            <a:endParaRPr lang="pt-BR" altLang="pt-BR" b="1" u="sng" cap="all" dirty="0">
              <a:solidFill>
                <a:srgbClr val="000000"/>
              </a:solidFill>
              <a:latin typeface="+mj-lt"/>
              <a:sym typeface="Wingdings"/>
            </a:endParaRPr>
          </a:p>
          <a:p>
            <a:pPr marL="809625" lvl="2" indent="-266700" algn="just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Não sendo possível utilizar o faturamento bruto da </a:t>
            </a:r>
            <a:r>
              <a:rPr lang="pt-BR" altLang="pt-BR" cap="all" dirty="0" err="1">
                <a:solidFill>
                  <a:srgbClr val="000000"/>
                </a:solidFill>
                <a:latin typeface="+mj-lt"/>
                <a:sym typeface="Wingdings" pitchFamily="2" charset="2"/>
              </a:rPr>
              <a:t>pj</a:t>
            </a: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, poder-se-á utilizar o faturamento anual estimável da PJ, levando-se em consideração quaisquer informações sobre a sua situação econômica ou o estado de seus negócios, tais como: patrimônio, capital social, número de empregados, contratos, dentre outras. </a:t>
            </a:r>
          </a:p>
          <a:p>
            <a:pPr marL="542925" lvl="2" indent="0" algn="just" eaLnBrk="1" hangingPunct="1">
              <a:spcAft>
                <a:spcPts val="1200"/>
              </a:spcAft>
              <a:defRPr/>
            </a:pPr>
            <a:r>
              <a:rPr lang="pt-BR" altLang="pt-BR" i="1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(art. 22, III do Decreto 8.420)</a:t>
            </a:r>
          </a:p>
          <a:p>
            <a:pPr marL="809625" lvl="2" indent="-266700" algn="just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endParaRPr lang="pt-BR" altLang="pt-BR" cap="all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marL="809625" lvl="2" indent="-266700" algn="just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endParaRPr lang="pt-BR" altLang="pt-BR" cap="all" dirty="0">
              <a:latin typeface="+mj-lt"/>
            </a:endParaRPr>
          </a:p>
        </p:txBody>
      </p:sp>
      <p:sp>
        <p:nvSpPr>
          <p:cNvPr id="40963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72008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CÁLCULO DA MULTA</a:t>
            </a:r>
          </a:p>
        </p:txBody>
      </p:sp>
    </p:spTree>
    <p:extLst>
      <p:ext uri="{BB962C8B-B14F-4D97-AF65-F5344CB8AC3E}">
        <p14:creationId xmlns:p14="http://schemas.microsoft.com/office/powerpoint/2010/main" val="15599778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 txBox="1">
            <a:spLocks noChangeArrowheads="1"/>
          </p:cNvSpPr>
          <p:nvPr/>
        </p:nvSpPr>
        <p:spPr bwMode="auto">
          <a:xfrm>
            <a:off x="0" y="1847800"/>
            <a:ext cx="9144000" cy="573088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400" b="1" u="sng" dirty="0">
                <a:solidFill>
                  <a:schemeClr val="tx2"/>
                </a:solidFill>
                <a:latin typeface="+mj-lt"/>
              </a:rPr>
              <a:t>FASE 1</a:t>
            </a:r>
            <a:r>
              <a:rPr lang="en-GB" altLang="pt-BR" sz="2400" b="1" dirty="0">
                <a:solidFill>
                  <a:schemeClr val="tx2"/>
                </a:solidFill>
                <a:latin typeface="+mj-lt"/>
              </a:rPr>
              <a:t> – SOMA</a:t>
            </a:r>
            <a:endParaRPr lang="pt-BR" altLang="pt-BR" sz="2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1987" name="Objeto 1"/>
          <p:cNvGraphicFramePr>
            <a:graphicFrameLocks noChangeAspect="1"/>
          </p:cNvGraphicFramePr>
          <p:nvPr>
            <p:extLst/>
          </p:nvPr>
        </p:nvGraphicFramePr>
        <p:xfrm>
          <a:off x="827088" y="2529730"/>
          <a:ext cx="7310437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Planilha" r:id="rId4" imgW="5981700" imgH="3314700" progId="Excel.Sheet.12">
                  <p:embed/>
                </p:oleObj>
              </mc:Choice>
              <mc:Fallback>
                <p:oleObj name="Planilha" r:id="rId4" imgW="5981700" imgH="3314700" progId="Excel.Sheet.12">
                  <p:embed/>
                  <p:pic>
                    <p:nvPicPr>
                      <p:cNvPr id="41987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529730"/>
                        <a:ext cx="7310437" cy="421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Rectangle 2"/>
          <p:cNvSpPr txBox="1">
            <a:spLocks noChangeArrowheads="1"/>
          </p:cNvSpPr>
          <p:nvPr/>
        </p:nvSpPr>
        <p:spPr bwMode="auto">
          <a:xfrm>
            <a:off x="143669" y="908720"/>
            <a:ext cx="8856662" cy="830238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CÁLCULO DA MULTA</a:t>
            </a:r>
          </a:p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GB" altLang="pt-BR" sz="2700" b="1" dirty="0" err="1">
                <a:solidFill>
                  <a:schemeClr val="bg1"/>
                </a:solidFill>
                <a:latin typeface="Calibri" pitchFamily="34" charset="0"/>
              </a:rPr>
              <a:t>Decreto</a:t>
            </a:r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 nº 8.420/15)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565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628800"/>
            <a:ext cx="7489825" cy="549275"/>
          </a:xfrm>
          <a:solidFill>
            <a:srgbClr val="0070C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t-BR" altLang="pt-BR" sz="2700" b="1" cap="all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Valor total de contratos – FAIXAS</a:t>
            </a:r>
          </a:p>
        </p:txBody>
      </p:sp>
      <p:graphicFrame>
        <p:nvGraphicFramePr>
          <p:cNvPr id="3166" name="Group 94"/>
          <p:cNvGraphicFramePr>
            <a:graphicFrameLocks noGrp="1"/>
          </p:cNvGraphicFramePr>
          <p:nvPr>
            <p:extLst/>
          </p:nvPr>
        </p:nvGraphicFramePr>
        <p:xfrm>
          <a:off x="827088" y="2204864"/>
          <a:ext cx="7489825" cy="4537074"/>
        </p:xfrm>
        <a:graphic>
          <a:graphicData uri="http://schemas.openxmlformats.org/drawingml/2006/table">
            <a:tbl>
              <a:tblPr/>
              <a:tblGrid>
                <a:gridCol w="4183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20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Valor total de contratos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(ACIMA DE)</a:t>
                      </a:r>
                    </a:p>
                  </a:txBody>
                  <a:tcPr marL="91463" marR="91463"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Percentuais</a:t>
                      </a:r>
                    </a:p>
                  </a:txBody>
                  <a:tcPr marL="91463" marR="91463" marT="45716" marB="45716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R$ 1,5 milhão</a:t>
                      </a:r>
                    </a:p>
                  </a:txBody>
                  <a:tcPr marL="91463" marR="9146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+ 1%</a:t>
                      </a:r>
                    </a:p>
                  </a:txBody>
                  <a:tcPr marL="91463" marR="9146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R$ 10 milhões</a:t>
                      </a:r>
                    </a:p>
                  </a:txBody>
                  <a:tcPr marL="91463" marR="9146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+ 2%</a:t>
                      </a:r>
                    </a:p>
                  </a:txBody>
                  <a:tcPr marL="91463" marR="9146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R$ 50 milhões</a:t>
                      </a:r>
                    </a:p>
                  </a:txBody>
                  <a:tcPr marL="91463" marR="9146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+ 3%</a:t>
                      </a:r>
                    </a:p>
                  </a:txBody>
                  <a:tcPr marL="91463" marR="9146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R$ 250 milhões</a:t>
                      </a:r>
                    </a:p>
                  </a:txBody>
                  <a:tcPr marL="91463" marR="9146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+ 4%</a:t>
                      </a:r>
                    </a:p>
                  </a:txBody>
                  <a:tcPr marL="91463" marR="9146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R$ 1 bilhão</a:t>
                      </a:r>
                    </a:p>
                  </a:txBody>
                  <a:tcPr marL="91463" marR="9146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+ 5%</a:t>
                      </a:r>
                    </a:p>
                  </a:txBody>
                  <a:tcPr marL="91463" marR="9146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033" name="Rectangle 2"/>
          <p:cNvSpPr txBox="1">
            <a:spLocks noChangeArrowheads="1"/>
          </p:cNvSpPr>
          <p:nvPr/>
        </p:nvSpPr>
        <p:spPr bwMode="auto">
          <a:xfrm>
            <a:off x="143669" y="836712"/>
            <a:ext cx="8856662" cy="72008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CÁLCULO DA MULTA</a:t>
            </a:r>
          </a:p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GB" altLang="pt-BR" sz="2700" b="1" dirty="0" err="1">
                <a:solidFill>
                  <a:schemeClr val="bg1"/>
                </a:solidFill>
                <a:latin typeface="Calibri" pitchFamily="34" charset="0"/>
              </a:rPr>
              <a:t>Decreto</a:t>
            </a:r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 nº 8.420/15)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390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 txBox="1">
            <a:spLocks noChangeArrowheads="1"/>
          </p:cNvSpPr>
          <p:nvPr/>
        </p:nvSpPr>
        <p:spPr bwMode="auto">
          <a:xfrm>
            <a:off x="0" y="1775793"/>
            <a:ext cx="9144000" cy="573087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400" b="1" u="sng" dirty="0">
                <a:solidFill>
                  <a:schemeClr val="tx2"/>
                </a:solidFill>
                <a:latin typeface="+mj-lt"/>
              </a:rPr>
              <a:t>FASE 2</a:t>
            </a:r>
            <a:r>
              <a:rPr lang="en-GB" altLang="pt-BR" sz="2400" b="1" dirty="0">
                <a:solidFill>
                  <a:schemeClr val="tx2"/>
                </a:solidFill>
                <a:latin typeface="+mj-lt"/>
              </a:rPr>
              <a:t> – SUBTRAÇÃO</a:t>
            </a:r>
            <a:endParaRPr lang="pt-BR" altLang="pt-BR" sz="2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4035" name="Objeto 1"/>
          <p:cNvGraphicFramePr>
            <a:graphicFrameLocks noChangeAspect="1"/>
          </p:cNvGraphicFramePr>
          <p:nvPr/>
        </p:nvGraphicFramePr>
        <p:xfrm>
          <a:off x="900113" y="2455863"/>
          <a:ext cx="7343775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Planilha" r:id="rId4" imgW="6010343" imgH="2505165" progId="Excel.Sheet.12">
                  <p:embed/>
                </p:oleObj>
              </mc:Choice>
              <mc:Fallback>
                <p:oleObj name="Planilha" r:id="rId4" imgW="6010343" imgH="2505165" progId="Excel.Sheet.12">
                  <p:embed/>
                  <p:pic>
                    <p:nvPicPr>
                      <p:cNvPr id="44035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455863"/>
                        <a:ext cx="7343775" cy="306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Rectangle 2"/>
          <p:cNvSpPr txBox="1">
            <a:spLocks noChangeArrowheads="1"/>
          </p:cNvSpPr>
          <p:nvPr/>
        </p:nvSpPr>
        <p:spPr bwMode="auto">
          <a:xfrm>
            <a:off x="143669" y="968002"/>
            <a:ext cx="8856662" cy="72075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CÁLCULO DA MULTA</a:t>
            </a:r>
          </a:p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GB" altLang="pt-BR" sz="2700" b="1" dirty="0" err="1">
                <a:solidFill>
                  <a:schemeClr val="bg1"/>
                </a:solidFill>
                <a:latin typeface="Calibri" pitchFamily="34" charset="0"/>
              </a:rPr>
              <a:t>Decreto</a:t>
            </a:r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 nº 8.420/15)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842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845661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55600" indent="-355600" algn="just" eaLnBrk="1" hangingPunct="1">
              <a:buFont typeface="Arial" panose="020B0604020202020204" pitchFamily="34" charset="0"/>
              <a:buChar char="•"/>
            </a:pPr>
            <a:r>
              <a:rPr lang="en-GB" altLang="pt-BR" b="1" dirty="0">
                <a:solidFill>
                  <a:schemeClr val="tx2"/>
                </a:solidFill>
              </a:rPr>
              <a:t>HIPÓTESE DE AUSÊNCIA DE TODOS OS FATORES DE ADIÇÃO E SUBTRAÇÃO OU RESULTADO MENOR OU IGUAL A 0.</a:t>
            </a:r>
            <a:endParaRPr lang="pt-BR" altLang="pt-BR" b="1" u="sng" dirty="0">
              <a:solidFill>
                <a:schemeClr val="tx2"/>
              </a:solidFill>
            </a:endParaRPr>
          </a:p>
          <a:p>
            <a:pPr algn="just" eaLnBrk="1" hangingPunct="1">
              <a:spcAft>
                <a:spcPts val="1200"/>
              </a:spcAft>
              <a:buFont typeface="Arial" charset="0"/>
              <a:buChar char="•"/>
            </a:pPr>
            <a:endParaRPr lang="pt-BR" altLang="pt-BR" b="1" u="sng" cap="all" dirty="0">
              <a:solidFill>
                <a:srgbClr val="000000"/>
              </a:solidFill>
              <a:latin typeface="+mj-lt"/>
              <a:sym typeface="Wingdings"/>
            </a:endParaRPr>
          </a:p>
          <a:p>
            <a:pPr algn="just" eaLnBrk="1" hangingPunct="1">
              <a:spcAft>
                <a:spcPts val="1200"/>
              </a:spcAft>
              <a:buFont typeface="Arial" charset="0"/>
              <a:buChar char="•"/>
            </a:pPr>
            <a:endParaRPr lang="pt-BR" altLang="pt-BR" b="1" u="sng" cap="all" dirty="0">
              <a:solidFill>
                <a:srgbClr val="000000"/>
              </a:solidFill>
              <a:latin typeface="+mj-lt"/>
              <a:sym typeface="Wingdings"/>
            </a:endParaRPr>
          </a:p>
          <a:p>
            <a:pPr marL="361950" indent="-361950" algn="just" eaLnBrk="1" hangingPunct="1">
              <a:buFont typeface="Arial" panose="020B0604020202020204" pitchFamily="34" charset="0"/>
              <a:buChar char="•"/>
            </a:pPr>
            <a:r>
              <a:rPr lang="en-GB" altLang="pt-BR" b="1" dirty="0">
                <a:solidFill>
                  <a:schemeClr val="tx2"/>
                </a:solidFill>
              </a:rPr>
              <a:t>0,1% do </a:t>
            </a:r>
            <a:r>
              <a:rPr lang="en-GB" altLang="pt-BR" b="1" dirty="0" err="1">
                <a:solidFill>
                  <a:schemeClr val="tx2"/>
                </a:solidFill>
              </a:rPr>
              <a:t>faturamento</a:t>
            </a:r>
            <a:r>
              <a:rPr lang="en-GB" altLang="pt-BR" b="1" dirty="0">
                <a:solidFill>
                  <a:schemeClr val="tx2"/>
                </a:solidFill>
              </a:rPr>
              <a:t> </a:t>
            </a:r>
            <a:r>
              <a:rPr lang="en-GB" altLang="pt-BR" b="1" dirty="0" err="1">
                <a:solidFill>
                  <a:schemeClr val="tx2"/>
                </a:solidFill>
              </a:rPr>
              <a:t>bruto</a:t>
            </a:r>
            <a:r>
              <a:rPr lang="en-GB" altLang="pt-BR" b="1" dirty="0">
                <a:solidFill>
                  <a:schemeClr val="tx2"/>
                </a:solidFill>
              </a:rPr>
              <a:t> do ultimo </a:t>
            </a:r>
            <a:r>
              <a:rPr lang="en-GB" altLang="pt-BR" b="1" dirty="0" err="1">
                <a:solidFill>
                  <a:schemeClr val="tx2"/>
                </a:solidFill>
              </a:rPr>
              <a:t>exercício</a:t>
            </a:r>
            <a:r>
              <a:rPr lang="en-GB" altLang="pt-BR" b="1" dirty="0">
                <a:solidFill>
                  <a:schemeClr val="tx2"/>
                </a:solidFill>
              </a:rPr>
              <a:t> </a:t>
            </a:r>
            <a:r>
              <a:rPr lang="en-GB" altLang="pt-BR" b="1" dirty="0" err="1">
                <a:solidFill>
                  <a:schemeClr val="tx2"/>
                </a:solidFill>
              </a:rPr>
              <a:t>ou</a:t>
            </a:r>
            <a:r>
              <a:rPr lang="en-GB" altLang="pt-BR" b="1" dirty="0">
                <a:solidFill>
                  <a:schemeClr val="tx2"/>
                </a:solidFill>
              </a:rPr>
              <a:t>;</a:t>
            </a:r>
          </a:p>
          <a:p>
            <a:pPr marL="361950" indent="-361950" algn="just" eaLnBrk="1" hangingPunct="1">
              <a:buFont typeface="Arial" panose="020B0604020202020204" pitchFamily="34" charset="0"/>
              <a:buChar char="•"/>
            </a:pPr>
            <a:endParaRPr lang="en-GB" altLang="pt-BR" b="1" dirty="0">
              <a:solidFill>
                <a:schemeClr val="tx2"/>
              </a:solidFill>
            </a:endParaRPr>
          </a:p>
          <a:p>
            <a:pPr marL="361950" indent="-361950" algn="just" eaLnBrk="1" hangingPunct="1">
              <a:buFont typeface="Arial" panose="020B0604020202020204" pitchFamily="34" charset="0"/>
              <a:buChar char="•"/>
            </a:pPr>
            <a:r>
              <a:rPr lang="en-GB" altLang="pt-BR" b="1" dirty="0">
                <a:solidFill>
                  <a:schemeClr val="tx2"/>
                </a:solidFill>
              </a:rPr>
              <a:t>R$ 6.000,00 (</a:t>
            </a:r>
            <a:r>
              <a:rPr lang="en-GB" altLang="pt-BR" b="1" dirty="0" err="1">
                <a:solidFill>
                  <a:schemeClr val="tx2"/>
                </a:solidFill>
              </a:rPr>
              <a:t>seis</a:t>
            </a:r>
            <a:r>
              <a:rPr lang="en-GB" altLang="pt-BR" b="1" dirty="0">
                <a:solidFill>
                  <a:schemeClr val="tx2"/>
                </a:solidFill>
              </a:rPr>
              <a:t> mil </a:t>
            </a:r>
            <a:r>
              <a:rPr lang="en-GB" altLang="pt-BR" b="1" dirty="0" err="1">
                <a:solidFill>
                  <a:schemeClr val="tx2"/>
                </a:solidFill>
              </a:rPr>
              <a:t>reais</a:t>
            </a:r>
            <a:r>
              <a:rPr lang="en-GB" altLang="pt-BR" b="1" dirty="0">
                <a:solidFill>
                  <a:schemeClr val="tx2"/>
                </a:solidFill>
              </a:rPr>
              <a:t>)</a:t>
            </a:r>
            <a:endParaRPr lang="pt-BR" altLang="pt-BR" b="1" dirty="0">
              <a:solidFill>
                <a:schemeClr val="tx2"/>
              </a:solidFill>
            </a:endParaRPr>
          </a:p>
          <a:p>
            <a:pPr marL="809625" lvl="2" indent="-266700" algn="just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endParaRPr lang="pt-BR" altLang="pt-BR" cap="all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marL="809625" lvl="2" indent="-266700" algn="just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endParaRPr lang="pt-BR" altLang="pt-BR" cap="all" dirty="0">
              <a:latin typeface="+mj-lt"/>
            </a:endParaRPr>
          </a:p>
        </p:txBody>
      </p:sp>
      <p:sp>
        <p:nvSpPr>
          <p:cNvPr id="40963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72008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CÁLCULO DA MULTA</a:t>
            </a:r>
          </a:p>
        </p:txBody>
      </p:sp>
    </p:spTree>
    <p:extLst>
      <p:ext uri="{BB962C8B-B14F-4D97-AF65-F5344CB8AC3E}">
        <p14:creationId xmlns:p14="http://schemas.microsoft.com/office/powerpoint/2010/main" val="32494646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8456613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55600" indent="-355600" algn="just" eaLnBrk="1" hangingPunct="1">
              <a:buFont typeface="Arial" panose="020B0604020202020204" pitchFamily="34" charset="0"/>
              <a:buChar char="•"/>
            </a:pPr>
            <a:r>
              <a:rPr lang="en-GB" altLang="pt-BR" b="1" dirty="0">
                <a:solidFill>
                  <a:schemeClr val="tx2"/>
                </a:solidFill>
              </a:rPr>
              <a:t>LIMITE MÍNIMO:</a:t>
            </a:r>
            <a:endParaRPr lang="pt-BR" altLang="pt-BR" b="1" u="sng" dirty="0">
              <a:solidFill>
                <a:schemeClr val="tx2"/>
              </a:solidFill>
            </a:endParaRPr>
          </a:p>
          <a:p>
            <a:pPr algn="just" eaLnBrk="1" hangingPunct="1">
              <a:spcAft>
                <a:spcPts val="1200"/>
              </a:spcAft>
              <a:buFont typeface="Arial" charset="0"/>
              <a:buChar char="•"/>
            </a:pPr>
            <a:r>
              <a:rPr lang="pt-BR" altLang="pt-BR" b="1" u="sng" cap="all" dirty="0">
                <a:solidFill>
                  <a:srgbClr val="000000"/>
                </a:solidFill>
                <a:latin typeface="+mj-lt"/>
                <a:sym typeface="Wingdings"/>
              </a:rPr>
              <a:t>Maior valor entre vantagem auferida e 0,1% do faturamento bruto ou R$ 6.000,00. </a:t>
            </a:r>
          </a:p>
          <a:p>
            <a:pPr algn="just" eaLnBrk="1" hangingPunct="1">
              <a:spcAft>
                <a:spcPts val="1200"/>
              </a:spcAft>
              <a:buFont typeface="Arial" charset="0"/>
              <a:buChar char="•"/>
            </a:pPr>
            <a:endParaRPr lang="pt-BR" altLang="pt-BR" b="1" u="sng" cap="all" dirty="0">
              <a:solidFill>
                <a:srgbClr val="000000"/>
              </a:solidFill>
              <a:latin typeface="+mj-lt"/>
              <a:sym typeface="Wingdings"/>
            </a:endParaRPr>
          </a:p>
          <a:p>
            <a:pPr algn="just" eaLnBrk="1" hangingPunct="1">
              <a:spcAft>
                <a:spcPts val="1200"/>
              </a:spcAft>
              <a:buFont typeface="Arial" charset="0"/>
              <a:buChar char="•"/>
            </a:pPr>
            <a:endParaRPr lang="pt-BR" altLang="pt-BR" b="1" u="sng" cap="all" dirty="0">
              <a:solidFill>
                <a:srgbClr val="000000"/>
              </a:solidFill>
              <a:latin typeface="+mj-lt"/>
              <a:sym typeface="Wingdings"/>
            </a:endParaRPr>
          </a:p>
          <a:p>
            <a:pPr marL="361950" indent="-361950" algn="just" eaLnBrk="1" hangingPunct="1">
              <a:buFont typeface="Arial" panose="020B0604020202020204" pitchFamily="34" charset="0"/>
              <a:buChar char="•"/>
            </a:pPr>
            <a:r>
              <a:rPr lang="en-GB" altLang="pt-BR" b="1" dirty="0">
                <a:solidFill>
                  <a:schemeClr val="tx2"/>
                </a:solidFill>
              </a:rPr>
              <a:t>LIMITE MÁXIMO:</a:t>
            </a:r>
          </a:p>
          <a:p>
            <a:pPr marL="361950" indent="-361950" algn="just" eaLnBrk="1" hangingPunct="1">
              <a:buFont typeface="Arial" panose="020B0604020202020204" pitchFamily="34" charset="0"/>
              <a:buChar char="•"/>
            </a:pPr>
            <a:r>
              <a:rPr lang="en-GB" altLang="pt-BR" b="1" u="sng" cap="all" dirty="0" err="1">
                <a:solidFill>
                  <a:srgbClr val="000000"/>
                </a:solidFill>
                <a:latin typeface="+mj-lt"/>
              </a:rPr>
              <a:t>Menor</a:t>
            </a:r>
            <a:r>
              <a:rPr lang="en-GB" altLang="pt-BR" b="1" u="sng" cap="all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altLang="pt-BR" b="1" u="sng" cap="all" dirty="0" err="1">
                <a:solidFill>
                  <a:srgbClr val="000000"/>
                </a:solidFill>
                <a:latin typeface="+mj-lt"/>
              </a:rPr>
              <a:t>valor</a:t>
            </a:r>
            <a:r>
              <a:rPr lang="en-GB" altLang="pt-BR" b="1" u="sng" cap="all" dirty="0">
                <a:solidFill>
                  <a:srgbClr val="000000"/>
                </a:solidFill>
                <a:latin typeface="+mj-lt"/>
              </a:rPr>
              <a:t> entre 20% do </a:t>
            </a:r>
            <a:r>
              <a:rPr lang="en-GB" altLang="pt-BR" b="1" u="sng" cap="all" dirty="0" err="1">
                <a:solidFill>
                  <a:srgbClr val="000000"/>
                </a:solidFill>
                <a:latin typeface="+mj-lt"/>
              </a:rPr>
              <a:t>faturamento</a:t>
            </a:r>
            <a:r>
              <a:rPr lang="en-GB" altLang="pt-BR" b="1" u="sng" cap="all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altLang="pt-BR" b="1" u="sng" cap="all" dirty="0" err="1">
                <a:solidFill>
                  <a:srgbClr val="000000"/>
                </a:solidFill>
                <a:latin typeface="+mj-lt"/>
              </a:rPr>
              <a:t>bruto</a:t>
            </a:r>
            <a:r>
              <a:rPr lang="en-GB" altLang="pt-BR" b="1" u="sng" cap="all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altLang="pt-BR" b="1" u="sng" cap="all" dirty="0" err="1">
                <a:solidFill>
                  <a:srgbClr val="000000"/>
                </a:solidFill>
                <a:latin typeface="+mj-lt"/>
              </a:rPr>
              <a:t>ou</a:t>
            </a:r>
            <a:r>
              <a:rPr lang="en-GB" altLang="pt-BR" b="1" u="sng" cap="all" dirty="0">
                <a:solidFill>
                  <a:srgbClr val="000000"/>
                </a:solidFill>
                <a:latin typeface="+mj-lt"/>
              </a:rPr>
              <a:t> 3x </a:t>
            </a:r>
            <a:r>
              <a:rPr lang="en-GB" altLang="pt-BR" b="1" u="sng" cap="all" dirty="0" err="1">
                <a:solidFill>
                  <a:srgbClr val="000000"/>
                </a:solidFill>
                <a:latin typeface="+mj-lt"/>
              </a:rPr>
              <a:t>vantagem</a:t>
            </a:r>
            <a:r>
              <a:rPr lang="en-GB" altLang="pt-BR" b="1" u="sng" cap="all" dirty="0">
                <a:solidFill>
                  <a:srgbClr val="000000"/>
                </a:solidFill>
                <a:latin typeface="+mj-lt"/>
              </a:rPr>
              <a:t>  </a:t>
            </a:r>
            <a:r>
              <a:rPr lang="en-GB" altLang="pt-BR" b="1" u="sng" cap="all" dirty="0" err="1">
                <a:solidFill>
                  <a:srgbClr val="000000"/>
                </a:solidFill>
                <a:latin typeface="+mj-lt"/>
              </a:rPr>
              <a:t>pretendida</a:t>
            </a:r>
            <a:r>
              <a:rPr lang="en-GB" altLang="pt-BR" b="1" u="sng" cap="all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altLang="pt-BR" b="1" u="sng" cap="all" dirty="0" err="1">
                <a:solidFill>
                  <a:srgbClr val="000000"/>
                </a:solidFill>
                <a:latin typeface="+mj-lt"/>
              </a:rPr>
              <a:t>ou</a:t>
            </a:r>
            <a:r>
              <a:rPr lang="en-GB" altLang="pt-BR" b="1" u="sng" cap="all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altLang="pt-BR" b="1" u="sng" cap="all" dirty="0" err="1">
                <a:solidFill>
                  <a:srgbClr val="000000"/>
                </a:solidFill>
                <a:latin typeface="+mj-lt"/>
              </a:rPr>
              <a:t>auferida</a:t>
            </a:r>
            <a:r>
              <a:rPr lang="en-GB" altLang="pt-BR" b="1" u="sng" cap="all" dirty="0">
                <a:solidFill>
                  <a:srgbClr val="000000"/>
                </a:solidFill>
                <a:latin typeface="+mj-lt"/>
              </a:rPr>
              <a:t>. </a:t>
            </a:r>
            <a:endParaRPr lang="pt-BR" altLang="pt-BR" cap="all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marL="809625" lvl="2" indent="-266700" algn="just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endParaRPr lang="pt-BR" altLang="pt-BR" cap="all" dirty="0">
              <a:latin typeface="+mj-lt"/>
            </a:endParaRPr>
          </a:p>
        </p:txBody>
      </p:sp>
      <p:sp>
        <p:nvSpPr>
          <p:cNvPr id="40963" name="Rectangle 2"/>
          <p:cNvSpPr txBox="1">
            <a:spLocks noChangeArrowheads="1"/>
          </p:cNvSpPr>
          <p:nvPr/>
        </p:nvSpPr>
        <p:spPr bwMode="auto">
          <a:xfrm>
            <a:off x="179388" y="908720"/>
            <a:ext cx="8856662" cy="72008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CÁLCULO DA MULTA</a:t>
            </a:r>
          </a:p>
        </p:txBody>
      </p:sp>
    </p:spTree>
    <p:extLst>
      <p:ext uri="{BB962C8B-B14F-4D97-AF65-F5344CB8AC3E}">
        <p14:creationId xmlns:p14="http://schemas.microsoft.com/office/powerpoint/2010/main" val="29306095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 txBox="1">
            <a:spLocks noChangeArrowheads="1"/>
          </p:cNvSpPr>
          <p:nvPr/>
        </p:nvSpPr>
        <p:spPr bwMode="auto">
          <a:xfrm>
            <a:off x="122238" y="1438274"/>
            <a:ext cx="9144000" cy="107950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/>
          <a:p>
            <a:pPr marL="355600" indent="-355600" algn="just" eaLnBrk="1" hangingPunct="1">
              <a:buFont typeface="Arial" panose="020B0604020202020204" pitchFamily="34" charset="0"/>
              <a:buChar char="•"/>
            </a:pPr>
            <a:r>
              <a:rPr lang="en-GB" altLang="pt-BR" sz="2400" b="1" dirty="0">
                <a:latin typeface="+mj-lt"/>
              </a:rPr>
              <a:t>VANTAGEM AUFERIDA OU PRETENDIDA (§2º e 3º do art. 20)</a:t>
            </a:r>
            <a:endParaRPr lang="pt-BR" altLang="pt-BR" sz="2400" b="1" u="sng" dirty="0">
              <a:latin typeface="+mj-lt"/>
            </a:endParaRPr>
          </a:p>
        </p:txBody>
      </p:sp>
      <p:grpSp>
        <p:nvGrpSpPr>
          <p:cNvPr id="47107" name="Grupo 2"/>
          <p:cNvGrpSpPr>
            <a:grpSpLocks/>
          </p:cNvGrpSpPr>
          <p:nvPr/>
        </p:nvGrpSpPr>
        <p:grpSpPr bwMode="auto">
          <a:xfrm>
            <a:off x="454025" y="2501401"/>
            <a:ext cx="8701088" cy="1631216"/>
            <a:chOff x="454025" y="2914152"/>
            <a:chExt cx="8701088" cy="1631216"/>
          </a:xfrm>
        </p:grpSpPr>
        <p:sp>
          <p:nvSpPr>
            <p:cNvPr id="21507" name="CaixaDeTexto 3"/>
            <p:cNvSpPr txBox="1">
              <a:spLocks noChangeArrowheads="1"/>
            </p:cNvSpPr>
            <p:nvPr/>
          </p:nvSpPr>
          <p:spPr bwMode="auto">
            <a:xfrm>
              <a:off x="454025" y="2914152"/>
              <a:ext cx="1584325" cy="16312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2000" b="1" dirty="0"/>
                <a:t>Ganhos pretendidos ou auferidos com o ato lesivo</a:t>
              </a:r>
            </a:p>
          </p:txBody>
        </p:sp>
        <p:sp>
          <p:nvSpPr>
            <p:cNvPr id="21508" name="CaixaDeTexto 9"/>
            <p:cNvSpPr txBox="1">
              <a:spLocks noChangeArrowheads="1"/>
            </p:cNvSpPr>
            <p:nvPr/>
          </p:nvSpPr>
          <p:spPr bwMode="auto">
            <a:xfrm>
              <a:off x="2660650" y="3018433"/>
              <a:ext cx="2033588" cy="13239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defRPr/>
              </a:pPr>
              <a:r>
                <a:rPr lang="pt-BR" altLang="pt-BR" sz="2000" b="1" dirty="0">
                  <a:latin typeface="Calibri" pitchFamily="34" charset="0"/>
                </a:rPr>
                <a:t>Valor pago ou prometido a agentes públicos ou a terceiros</a:t>
              </a:r>
            </a:p>
          </p:txBody>
        </p:sp>
        <p:sp>
          <p:nvSpPr>
            <p:cNvPr id="47111" name="CaixaDeTexto 11"/>
            <p:cNvSpPr txBox="1">
              <a:spLocks noChangeArrowheads="1"/>
            </p:cNvSpPr>
            <p:nvPr/>
          </p:nvSpPr>
          <p:spPr bwMode="auto">
            <a:xfrm>
              <a:off x="5291138" y="3028950"/>
              <a:ext cx="1512887" cy="10160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altLang="pt-BR" sz="2000" b="1" dirty="0">
                  <a:latin typeface="Calibri" pitchFamily="34" charset="0"/>
                </a:rPr>
                <a:t>Custos e despesas legítimos</a:t>
              </a:r>
            </a:p>
          </p:txBody>
        </p:sp>
        <p:sp>
          <p:nvSpPr>
            <p:cNvPr id="13" name="Mais 12"/>
            <p:cNvSpPr/>
            <p:nvPr/>
          </p:nvSpPr>
          <p:spPr>
            <a:xfrm>
              <a:off x="2109788" y="3275013"/>
              <a:ext cx="552450" cy="531812"/>
            </a:xfrm>
            <a:prstGeom prst="mathPlus">
              <a:avLst>
                <a:gd name="adj1" fmla="val 1294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4" name="Menos 13"/>
            <p:cNvSpPr/>
            <p:nvPr/>
          </p:nvSpPr>
          <p:spPr>
            <a:xfrm>
              <a:off x="4694238" y="3314700"/>
              <a:ext cx="544512" cy="417513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6" name="Igual 15"/>
            <p:cNvSpPr/>
            <p:nvPr/>
          </p:nvSpPr>
          <p:spPr>
            <a:xfrm>
              <a:off x="6804025" y="3330575"/>
              <a:ext cx="504825" cy="360363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7115" name="CaixaDeTexto 18"/>
            <p:cNvSpPr txBox="1">
              <a:spLocks noChangeArrowheads="1"/>
            </p:cNvSpPr>
            <p:nvPr/>
          </p:nvSpPr>
          <p:spPr bwMode="auto">
            <a:xfrm>
              <a:off x="7362599" y="3245634"/>
              <a:ext cx="1684337" cy="44627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altLang="pt-BR" sz="2300" b="1">
                  <a:solidFill>
                    <a:srgbClr val="333399"/>
                  </a:solidFill>
                  <a:latin typeface="Calibri" pitchFamily="34" charset="0"/>
                </a:rPr>
                <a:t>VANTAGEM</a:t>
              </a:r>
            </a:p>
          </p:txBody>
        </p:sp>
        <p:grpSp>
          <p:nvGrpSpPr>
            <p:cNvPr id="47116" name="Grupo 9"/>
            <p:cNvGrpSpPr>
              <a:grpSpLocks/>
            </p:cNvGrpSpPr>
            <p:nvPr/>
          </p:nvGrpSpPr>
          <p:grpSpPr bwMode="auto">
            <a:xfrm>
              <a:off x="7351713" y="2930525"/>
              <a:ext cx="1803400" cy="1020763"/>
              <a:chOff x="971600" y="4581128"/>
              <a:chExt cx="1898475" cy="1152128"/>
            </a:xfrm>
          </p:grpSpPr>
          <p:sp>
            <p:nvSpPr>
              <p:cNvPr id="8" name="Arco 7"/>
              <p:cNvSpPr/>
              <p:nvPr/>
            </p:nvSpPr>
            <p:spPr>
              <a:xfrm>
                <a:off x="971600" y="4581128"/>
                <a:ext cx="1799874" cy="1152128"/>
              </a:xfrm>
              <a:prstGeom prst="arc">
                <a:avLst>
                  <a:gd name="adj1" fmla="val 1683930"/>
                  <a:gd name="adj2" fmla="val 982603"/>
                </a:avLst>
              </a:prstGeom>
              <a:ln w="19050">
                <a:solidFill>
                  <a:srgbClr val="33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9" name="Arco 8"/>
              <p:cNvSpPr/>
              <p:nvPr/>
            </p:nvSpPr>
            <p:spPr>
              <a:xfrm rot="2986517">
                <a:off x="2186608" y="4859858"/>
                <a:ext cx="544707" cy="822227"/>
              </a:xfrm>
              <a:prstGeom prst="arc">
                <a:avLst>
                  <a:gd name="adj1" fmla="val 14473397"/>
                  <a:gd name="adj2" fmla="val 1765080"/>
                </a:avLst>
              </a:prstGeom>
              <a:ln w="19050">
                <a:solidFill>
                  <a:srgbClr val="33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</p:grpSp>
      </p:grpSp>
      <p:sp>
        <p:nvSpPr>
          <p:cNvPr id="47108" name="Rectangle 2"/>
          <p:cNvSpPr txBox="1">
            <a:spLocks noChangeArrowheads="1"/>
          </p:cNvSpPr>
          <p:nvPr/>
        </p:nvSpPr>
        <p:spPr bwMode="auto">
          <a:xfrm>
            <a:off x="179388" y="962470"/>
            <a:ext cx="8856662" cy="504726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CÁLCULO DA MULTA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49212" y="4581127"/>
            <a:ext cx="9144000" cy="1455991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/>
          <a:p>
            <a:pPr marL="361950" indent="-361950" algn="just" eaLnBrk="1" hangingPunct="1">
              <a:buFont typeface="Arial" panose="020B0604020202020204" pitchFamily="34" charset="0"/>
              <a:buChar char="•"/>
            </a:pPr>
            <a:r>
              <a:rPr lang="en-GB" altLang="pt-BR" sz="2400" dirty="0"/>
              <a:t>Na </a:t>
            </a:r>
            <a:r>
              <a:rPr lang="en-GB" altLang="pt-BR" sz="2400" dirty="0" err="1"/>
              <a:t>impossibilidade</a:t>
            </a:r>
            <a:r>
              <a:rPr lang="en-GB" altLang="pt-BR" sz="2400" dirty="0"/>
              <a:t> de </a:t>
            </a:r>
            <a:r>
              <a:rPr lang="en-GB" altLang="pt-BR" sz="2400" dirty="0" err="1"/>
              <a:t>utilização</a:t>
            </a:r>
            <a:r>
              <a:rPr lang="en-GB" altLang="pt-BR" sz="2400" dirty="0"/>
              <a:t> do </a:t>
            </a:r>
            <a:r>
              <a:rPr lang="en-GB" altLang="pt-BR" sz="2400" dirty="0" err="1"/>
              <a:t>faturamento</a:t>
            </a:r>
            <a:r>
              <a:rPr lang="en-GB" altLang="pt-BR" sz="2400" dirty="0"/>
              <a:t>  </a:t>
            </a:r>
            <a:r>
              <a:rPr lang="en-GB" altLang="pt-BR" sz="2400" dirty="0" err="1"/>
              <a:t>bruto</a:t>
            </a:r>
            <a:r>
              <a:rPr lang="en-GB" altLang="pt-BR" sz="2400" dirty="0"/>
              <a:t> do </a:t>
            </a:r>
            <a:r>
              <a:rPr lang="en-GB" altLang="pt-BR" sz="2400" dirty="0" err="1"/>
              <a:t>ano</a:t>
            </a:r>
            <a:r>
              <a:rPr lang="en-GB" altLang="pt-BR" sz="2400" dirty="0"/>
              <a:t> anterior </a:t>
            </a:r>
            <a:r>
              <a:rPr lang="en-GB" altLang="pt-BR" sz="2400" dirty="0" err="1"/>
              <a:t>ao</a:t>
            </a:r>
            <a:r>
              <a:rPr lang="en-GB" altLang="pt-BR" sz="2400" dirty="0"/>
              <a:t> PAR, </a:t>
            </a:r>
            <a:r>
              <a:rPr lang="en-GB" altLang="pt-BR" sz="2800" b="1" dirty="0"/>
              <a:t>E SOMENTE NESTE CASO</a:t>
            </a:r>
            <a:r>
              <a:rPr lang="en-GB" altLang="pt-BR" sz="2400" dirty="0"/>
              <a:t>, o </a:t>
            </a:r>
            <a:r>
              <a:rPr lang="en-GB" altLang="pt-BR" sz="2400" dirty="0" err="1"/>
              <a:t>valor</a:t>
            </a:r>
            <a:r>
              <a:rPr lang="en-GB" altLang="pt-BR" sz="2400" dirty="0"/>
              <a:t> da </a:t>
            </a:r>
            <a:r>
              <a:rPr lang="en-GB" altLang="pt-BR" sz="2400" dirty="0" err="1"/>
              <a:t>multa</a:t>
            </a:r>
            <a:r>
              <a:rPr lang="en-GB" altLang="pt-BR" sz="2400" dirty="0"/>
              <a:t> </a:t>
            </a:r>
            <a:r>
              <a:rPr lang="en-GB" altLang="pt-BR" sz="2400" dirty="0" err="1"/>
              <a:t>será</a:t>
            </a:r>
            <a:r>
              <a:rPr lang="en-GB" altLang="pt-BR" sz="2400" dirty="0"/>
              <a:t> de R$ 6.000,00 a R$ 60.000.000,00.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9271931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1916113"/>
            <a:ext cx="8856662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altLang="pt-BR" b="1" u="sng" dirty="0">
                <a:latin typeface="+mj-lt"/>
              </a:rPr>
              <a:t>PAGAMENTO EM ATÉ 30 DIAS. 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pt-BR" altLang="pt-BR" b="1" u="sng" dirty="0">
              <a:latin typeface="+mj-lt"/>
            </a:endParaRP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altLang="pt-BR" b="1" u="sng" dirty="0">
                <a:latin typeface="+mj-lt"/>
              </a:rPr>
              <a:t>CASO NÃO HAJA PAGAMENTO NO PRAZO – INSCRIÇÃO EM DÍVIDA ATIVA.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pt-BR" altLang="pt-BR" b="1" u="sng" dirty="0">
              <a:latin typeface="+mj-lt"/>
            </a:endParaRP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altLang="pt-BR" b="1" u="sng" dirty="0">
                <a:latin typeface="+mj-lt"/>
              </a:rPr>
              <a:t>Decreto 8.420/2015: COBRANÇA INDEPENDENTE DE INSCRIÇÃO EM DÍVIDA ATIVA CASO A ENTIDADE QUE APLICOU A MULTA NÃO POSSUA DÍVIDA ATIVA (art. 25, § 3º).</a:t>
            </a:r>
          </a:p>
        </p:txBody>
      </p:sp>
      <p:sp>
        <p:nvSpPr>
          <p:cNvPr id="49155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533747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COBRANÇA DA MULTA APLICADA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646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1916113"/>
            <a:ext cx="8856662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altLang="pt-BR" b="1" u="sng" dirty="0">
                <a:latin typeface="+mj-lt"/>
              </a:rPr>
              <a:t>ABUSO DA PERSONALIDADE JURÍDICA (art. 14 da Lei 12.846/13)</a:t>
            </a:r>
            <a:r>
              <a:rPr lang="pt-BR" altLang="pt-BR" b="1" dirty="0">
                <a:latin typeface="+mj-lt"/>
              </a:rPr>
              <a:t>:</a:t>
            </a:r>
          </a:p>
          <a:p>
            <a:pPr marL="447675" lvl="1" indent="0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dirty="0">
                <a:latin typeface="+mj-lt"/>
              </a:rPr>
              <a:t> FACILITAR, ENCOBRIR OU DISSIMULAR A PRÁTICA DE ATOS ILÍCITOS;</a:t>
            </a:r>
          </a:p>
          <a:p>
            <a:pPr marL="447675" lvl="1" indent="9525" eaLnBrk="1" hangingPunct="1">
              <a:spcAft>
                <a:spcPts val="900"/>
              </a:spcAft>
              <a:buFont typeface="Wingdings" pitchFamily="2" charset="2"/>
              <a:buChar char="§"/>
              <a:defRPr/>
            </a:pPr>
            <a:r>
              <a:rPr lang="pt-BR" altLang="pt-BR" dirty="0">
                <a:latin typeface="+mj-lt"/>
              </a:rPr>
              <a:t> PROVOCAR CONFUSÃO PATRIMONIAL.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altLang="pt-BR" b="1" u="sng" dirty="0">
                <a:latin typeface="+mj-lt"/>
                <a:sym typeface="Wingdings" panose="05000000000000000000" pitchFamily="2" charset="2"/>
              </a:rPr>
              <a:t>PESSOAS FÍSICAS ALCANÇADAS </a:t>
            </a:r>
            <a:r>
              <a:rPr lang="pt-BR" altLang="pt-BR" b="1" dirty="0">
                <a:latin typeface="+mj-lt"/>
                <a:sym typeface="Wingdings" panose="05000000000000000000" pitchFamily="2" charset="2"/>
              </a:rPr>
              <a:t> </a:t>
            </a:r>
            <a:r>
              <a:rPr lang="pt-BR" altLang="pt-BR" dirty="0">
                <a:latin typeface="+mj-lt"/>
                <a:sym typeface="Wingdings" panose="05000000000000000000" pitchFamily="2" charset="2"/>
              </a:rPr>
              <a:t>ADMINISTRADORES E SÓCIOS COM PODERES DE ADMINISTRAÇÃO.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altLang="pt-BR" b="1" u="sng" dirty="0">
                <a:latin typeface="+mj-lt"/>
                <a:sym typeface="Wingdings" panose="05000000000000000000" pitchFamily="2" charset="2"/>
              </a:rPr>
              <a:t>CONTRADITÓRIO E AMPLA DEFESA</a:t>
            </a:r>
            <a:r>
              <a:rPr lang="pt-BR" altLang="pt-BR" b="1" dirty="0">
                <a:latin typeface="+mj-lt"/>
                <a:sym typeface="Wingdings" panose="05000000000000000000" pitchFamily="2" charset="2"/>
              </a:rPr>
              <a:t>.</a:t>
            </a:r>
            <a:endParaRPr lang="pt-BR" altLang="pt-BR" dirty="0">
              <a:latin typeface="+mj-lt"/>
            </a:endParaRPr>
          </a:p>
        </p:txBody>
      </p:sp>
      <p:sp>
        <p:nvSpPr>
          <p:cNvPr id="49155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533747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>
                <a:solidFill>
                  <a:schemeClr val="bg1"/>
                </a:solidFill>
                <a:latin typeface="Calibri" pitchFamily="34" charset="0"/>
              </a:rPr>
              <a:t>DESCONSIDERAÇÃO DA PERSONALIDADE JURÍDICA</a:t>
            </a:r>
            <a:endParaRPr lang="pt-BR" altLang="pt-BR" sz="270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2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1042988" y="764703"/>
            <a:ext cx="7632700" cy="432271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800" b="1" dirty="0">
                <a:solidFill>
                  <a:schemeClr val="bg1"/>
                </a:solidFill>
                <a:latin typeface="Calibri" pitchFamily="34" charset="0"/>
              </a:rPr>
              <a:t>EIXO NORMATIVO DA LEI Nº 12.846/2013</a:t>
            </a:r>
            <a:endParaRPr lang="pt-BR" altLang="pt-BR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27088" y="1196975"/>
            <a:ext cx="8066087" cy="406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r>
              <a:rPr lang="pt-BR" altLang="pt-BR" sz="2200" b="1" dirty="0">
                <a:solidFill>
                  <a:srgbClr val="254061"/>
                </a:solidFill>
                <a:latin typeface="Calibri" pitchFamily="34" charset="0"/>
              </a:rPr>
              <a:t>PRIORIDADE NA RESPONSABILIZAÇÃO DA PESSOA JURÍDICA.</a:t>
            </a: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 dirty="0">
              <a:solidFill>
                <a:srgbClr val="254061"/>
              </a:solidFill>
              <a:latin typeface="Calibri" pitchFamily="34" charset="0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 dirty="0">
              <a:solidFill>
                <a:srgbClr val="254061"/>
              </a:solidFill>
              <a:latin typeface="Calibri" pitchFamily="34" charset="0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 dirty="0">
              <a:solidFill>
                <a:srgbClr val="254061"/>
              </a:solidFill>
              <a:latin typeface="Calibri" pitchFamily="34" charset="0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r>
              <a:rPr lang="pt-BR" altLang="pt-BR" sz="2200" b="1" dirty="0">
                <a:solidFill>
                  <a:srgbClr val="254061"/>
                </a:solidFill>
                <a:latin typeface="Calibri" pitchFamily="34" charset="0"/>
              </a:rPr>
              <a:t>FOCO NO VIÉS ECONÔMICO E FINANCEIRO DA CORRUPÇÃO.</a:t>
            </a: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 dirty="0">
              <a:solidFill>
                <a:srgbClr val="254061"/>
              </a:solidFill>
              <a:latin typeface="Calibri" pitchFamily="34" charset="0"/>
              <a:sym typeface="Wingdings" pitchFamily="2" charset="2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 dirty="0">
              <a:solidFill>
                <a:srgbClr val="254061"/>
              </a:solidFill>
              <a:latin typeface="Calibri" pitchFamily="34" charset="0"/>
              <a:sym typeface="Wingdings" pitchFamily="2" charset="2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 dirty="0">
              <a:solidFill>
                <a:srgbClr val="254061"/>
              </a:solidFill>
              <a:latin typeface="Calibri" pitchFamily="34" charset="0"/>
              <a:sym typeface="Wingdings" pitchFamily="2" charset="2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r>
              <a:rPr lang="pt-BR" altLang="pt-BR" sz="2200" b="1" dirty="0">
                <a:solidFill>
                  <a:srgbClr val="254061"/>
                </a:solidFill>
                <a:latin typeface="Calibri" pitchFamily="34" charset="0"/>
              </a:rPr>
              <a:t>ESTADO E SETOR PRIVADO JUNTOS CONTRA A CORRUPÇÃO.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75313" y="5259388"/>
            <a:ext cx="2616200" cy="13684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softEdge rad="127000"/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429000"/>
            <a:ext cx="2921000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8" y="1614488"/>
            <a:ext cx="3382962" cy="1169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3505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ChangeArrowheads="1"/>
          </p:cNvSpPr>
          <p:nvPr/>
        </p:nvSpPr>
        <p:spPr bwMode="auto">
          <a:xfrm>
            <a:off x="179388" y="981075"/>
            <a:ext cx="8856662" cy="431701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ACORDO DE LENIÊNCIA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250825" y="1844675"/>
            <a:ext cx="8893175" cy="457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b="1" u="sng" dirty="0">
                <a:solidFill>
                  <a:srgbClr val="000000"/>
                </a:solidFill>
                <a:latin typeface="+mj-lt"/>
                <a:sym typeface="Wingdings" pitchFamily="2" charset="2"/>
              </a:rPr>
              <a:t>CONCEITO:</a:t>
            </a:r>
          </a:p>
          <a:p>
            <a:pPr marL="447675" lvl="1" indent="0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dirty="0">
                <a:latin typeface="+mj-lt"/>
              </a:rPr>
              <a:t>  O ACORDO DE LENIÊNCIA É O AJUSTE QUE PERMITE AO INFRATOR PARTICIPAR DA INVESTIGAÇÃO E COLABORAR COM A APURAÇÃO DA AUTORIA E MATERIALIDADE DOS ILÍCITOS EM TROCA DE DETERMINADOS BENEFÍCIOS.</a:t>
            </a:r>
          </a:p>
          <a:p>
            <a:pPr marL="447675" lvl="1" indent="0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pt-BR" altLang="pt-BR" dirty="0">
              <a:latin typeface="+mj-lt"/>
            </a:endParaRPr>
          </a:p>
          <a:p>
            <a:pPr marL="447675" lvl="1" indent="0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dirty="0">
                <a:latin typeface="+mj-lt"/>
              </a:rPr>
              <a:t>  PRINCIPAL OBJETIVO DA ADMINISTRAÇÃO PÚBLICA É A OBTENÇÃO DE PROVAS QUE COMPROVEM OS ILÍCITOS APURADOS.</a:t>
            </a:r>
          </a:p>
          <a:p>
            <a:pPr marL="457200" lvl="1" indent="0" algn="just" eaLnBrk="1" hangingPunct="1">
              <a:spcAft>
                <a:spcPts val="1200"/>
              </a:spcAft>
              <a:defRPr/>
            </a:pPr>
            <a:endParaRPr lang="pt-BR" altLang="pt-BR" sz="2200" b="1" dirty="0"/>
          </a:p>
          <a:p>
            <a:pPr lvl="1" algn="just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pt-BR" altLang="pt-BR" sz="2700" cap="all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00827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 txBox="1">
            <a:spLocks noChangeArrowheads="1"/>
          </p:cNvSpPr>
          <p:nvPr/>
        </p:nvSpPr>
        <p:spPr bwMode="auto">
          <a:xfrm>
            <a:off x="179512" y="1052736"/>
            <a:ext cx="8856662" cy="503709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ACORDO DE LENIÊNCIA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250825" y="1772816"/>
            <a:ext cx="8893175" cy="697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b="1" u="sng" dirty="0">
                <a:solidFill>
                  <a:srgbClr val="000000"/>
                </a:solidFill>
                <a:latin typeface="+mj-lt"/>
                <a:sym typeface="Wingdings" pitchFamily="2" charset="2"/>
              </a:rPr>
              <a:t>COMPETÊNCIA:</a:t>
            </a:r>
          </a:p>
          <a:p>
            <a:pPr marL="457200" lvl="1" indent="-9525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dirty="0">
                <a:latin typeface="+mj-lt"/>
              </a:rPr>
              <a:t>  AUTORIDADE MÁXIMA DE CADA ÓRGÃO OU ENTIDADE PÚBLICA.</a:t>
            </a:r>
            <a:endParaRPr lang="pt-BR" altLang="pt-BR" b="1" u="sng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algn="just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pt-BR" altLang="pt-BR" b="1" u="sng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algn="just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b="1" u="sng" dirty="0">
                <a:solidFill>
                  <a:srgbClr val="000000"/>
                </a:solidFill>
                <a:latin typeface="+mj-lt"/>
                <a:sym typeface="Wingdings" pitchFamily="2" charset="2"/>
              </a:rPr>
              <a:t>OBJETIVOS ESPECÍFICOS:</a:t>
            </a:r>
          </a:p>
          <a:p>
            <a:pPr marL="457200" lvl="1" indent="-9525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dirty="0">
                <a:latin typeface="+mj-lt"/>
                <a:sym typeface="Wingdings" pitchFamily="2" charset="2"/>
              </a:rPr>
              <a:t> IDENTIFICAÇÃO DOS DEMAIS ENVOLVIDOS NA INFRAÇÃO;</a:t>
            </a:r>
          </a:p>
          <a:p>
            <a:pPr marL="457200" lvl="1" indent="-9525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dirty="0">
                <a:latin typeface="+mj-lt"/>
                <a:sym typeface="Wingdings" pitchFamily="2" charset="2"/>
              </a:rPr>
              <a:t> OBTENÇÃO DE INFORMAÇÕES E DOCUMENTOS QUE COMPROVEM A INFRAÇÃO;   </a:t>
            </a:r>
          </a:p>
          <a:p>
            <a:pPr marL="447675" lvl="1" indent="0" algn="just" eaLnBrk="1" hangingPunct="1">
              <a:spcAft>
                <a:spcPts val="1200"/>
              </a:spcAft>
              <a:defRPr/>
            </a:pPr>
            <a:endParaRPr lang="pt-BR" altLang="pt-BR" dirty="0">
              <a:latin typeface="+mj-lt"/>
              <a:sym typeface="Wingdings" pitchFamily="2" charset="2"/>
            </a:endParaRPr>
          </a:p>
          <a:p>
            <a:pPr marL="457200" lvl="1" algn="just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b="1" u="sng" dirty="0">
                <a:solidFill>
                  <a:srgbClr val="000000"/>
                </a:solidFill>
                <a:latin typeface="+mj-lt"/>
                <a:sym typeface="Wingdings" pitchFamily="2" charset="2"/>
              </a:rPr>
              <a:t>COMPETÊNCIA EXCLUSIVA DA CGU NO ÂMBITO DO EXECUTIVO FEDERAL.</a:t>
            </a:r>
          </a:p>
          <a:p>
            <a:pPr marL="447675" lvl="1" indent="0" algn="just" eaLnBrk="1" hangingPunct="1">
              <a:spcAft>
                <a:spcPts val="1200"/>
              </a:spcAft>
              <a:defRPr/>
            </a:pPr>
            <a:endParaRPr lang="pt-BR" altLang="pt-BR" dirty="0">
              <a:latin typeface="+mj-lt"/>
              <a:sym typeface="Wingdings" pitchFamily="2" charset="2"/>
            </a:endParaRPr>
          </a:p>
          <a:p>
            <a:pPr algn="just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pt-BR" altLang="pt-BR" dirty="0">
              <a:latin typeface="+mj-lt"/>
            </a:endParaRPr>
          </a:p>
          <a:p>
            <a:pPr marL="0" lvl="1" indent="0" algn="just" eaLnBrk="1" hangingPunct="1">
              <a:spcAft>
                <a:spcPts val="1200"/>
              </a:spcAft>
              <a:defRPr/>
            </a:pPr>
            <a:endParaRPr lang="pt-BR" altLang="pt-BR" sz="2200" b="1" dirty="0"/>
          </a:p>
          <a:p>
            <a:pPr lvl="1" algn="just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pt-BR" altLang="pt-BR" sz="2700" cap="all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59948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 noChangeArrowheads="1"/>
          </p:cNvSpPr>
          <p:nvPr/>
        </p:nvSpPr>
        <p:spPr bwMode="auto">
          <a:xfrm>
            <a:off x="179512" y="980728"/>
            <a:ext cx="8856662" cy="503709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ACORDO DE LENIÊNCIA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250825" y="1844675"/>
            <a:ext cx="8893175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b="1" u="sng" dirty="0">
                <a:solidFill>
                  <a:srgbClr val="000000"/>
                </a:solidFill>
                <a:latin typeface="+mj-lt"/>
                <a:sym typeface="Wingdings" pitchFamily="2" charset="2"/>
              </a:rPr>
              <a:t>REQUISITOS:</a:t>
            </a:r>
            <a:endParaRPr lang="pt-BR" altLang="pt-BR" cap="all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marL="457200" lvl="1" indent="-9525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PJ SER A PRIMEIRA A MANIFESTAR INTERESSE;</a:t>
            </a:r>
          </a:p>
          <a:p>
            <a:pPr marL="457200" lvl="1" indent="-9525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Cessar a prática da irregularidade investigada</a:t>
            </a:r>
          </a:p>
          <a:p>
            <a:pPr marL="457200" lvl="1" indent="-9525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 ADMITIR A PARTICIPAÇÃO NO ILÍCITO E </a:t>
            </a:r>
            <a:r>
              <a:rPr lang="pt-BR" altLang="pt-BR" u="sng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Cooperar</a:t>
            </a: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com as investigações.</a:t>
            </a:r>
          </a:p>
          <a:p>
            <a:pPr marL="457200" lvl="1" indent="-9525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u="sng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IMPLEMENTAR</a:t>
            </a: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OU </a:t>
            </a:r>
            <a:r>
              <a:rPr lang="pt-BR" altLang="pt-BR" u="sng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MELHORAR</a:t>
            </a: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MECANISMOS DE INTEGRIDADE CORPORATIVA (</a:t>
            </a:r>
            <a:r>
              <a:rPr lang="pt-BR" altLang="pt-BR" i="1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COMPLIANCE</a:t>
            </a: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22590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tângulo 1"/>
          <p:cNvSpPr>
            <a:spLocks noChangeArrowheads="1"/>
          </p:cNvSpPr>
          <p:nvPr/>
        </p:nvSpPr>
        <p:spPr bwMode="auto">
          <a:xfrm>
            <a:off x="179388" y="1844824"/>
            <a:ext cx="889317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400" b="1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Possíveis </a:t>
            </a:r>
            <a:r>
              <a:rPr lang="pt-BR" altLang="pt-BR" sz="2400" b="1" u="sng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BENEFÍCIOS</a:t>
            </a:r>
            <a:r>
              <a:rPr lang="pt-BR" altLang="pt-BR" sz="2400" b="1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para a empresa:</a:t>
            </a:r>
          </a:p>
          <a:p>
            <a:pPr marL="447675" lvl="1" indent="9525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cap="all" dirty="0">
                <a:solidFill>
                  <a:srgbClr val="000000"/>
                </a:solidFill>
                <a:latin typeface="+mj-lt"/>
              </a:rPr>
              <a:t>  </a:t>
            </a:r>
            <a:r>
              <a:rPr lang="pt-BR" altLang="pt-BR" sz="2400" u="sng" cap="all" dirty="0">
                <a:solidFill>
                  <a:srgbClr val="000000"/>
                </a:solidFill>
                <a:latin typeface="+mj-lt"/>
              </a:rPr>
              <a:t>Isenção</a:t>
            </a:r>
            <a:r>
              <a:rPr lang="pt-BR" altLang="pt-BR" sz="2400" cap="all" dirty="0">
                <a:solidFill>
                  <a:srgbClr val="000000"/>
                </a:solidFill>
                <a:latin typeface="+mj-lt"/>
              </a:rPr>
              <a:t> da obrigatoriedade de publicar a decisão punitiva.</a:t>
            </a:r>
          </a:p>
          <a:p>
            <a:pPr marL="447675" lvl="1" indent="9525"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cap="all" dirty="0">
                <a:solidFill>
                  <a:srgbClr val="000000"/>
                </a:solidFill>
                <a:latin typeface="+mj-lt"/>
              </a:rPr>
              <a:t>  REDUÇÃO EM ATÉ 2/3 DA MULTA.</a:t>
            </a:r>
          </a:p>
          <a:p>
            <a:pPr marL="447675" lvl="1" indent="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cap="all" dirty="0">
                <a:solidFill>
                  <a:srgbClr val="000000"/>
                </a:solidFill>
                <a:latin typeface="+mj-lt"/>
              </a:rPr>
              <a:t>  </a:t>
            </a:r>
            <a:r>
              <a:rPr lang="pt-BR" altLang="pt-BR" sz="2400" u="sng" cap="all" dirty="0">
                <a:latin typeface="+mj-lt"/>
              </a:rPr>
              <a:t>Isenção ou atenuação</a:t>
            </a:r>
            <a:r>
              <a:rPr lang="pt-BR" altLang="pt-BR" sz="2400" cap="all" dirty="0">
                <a:latin typeface="+mj-lt"/>
              </a:rPr>
              <a:t> das sanções previstas nos arts. 86 a 88 da lei 8.666/93.</a:t>
            </a:r>
            <a:endParaRPr lang="pt-BR" altLang="pt-BR" sz="2400" cap="all" dirty="0">
              <a:solidFill>
                <a:srgbClr val="CC0000"/>
              </a:solidFill>
              <a:latin typeface="+mj-lt"/>
            </a:endParaRPr>
          </a:p>
          <a:p>
            <a:pPr marL="447675" lvl="1" indent="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cap="all" dirty="0">
                <a:latin typeface="+mj-lt"/>
              </a:rPr>
              <a:t> ISENÇÃO DA PROIBIÇÃO DE RECEBER INCENTIVOS, SUBSÍDIOS, SUBVENÇÕES, DOAÇÕES OU EMPRÉSTIMOS</a:t>
            </a:r>
            <a:endParaRPr lang="pt-BR" altLang="pt-BR" sz="2400" cap="all" dirty="0">
              <a:solidFill>
                <a:srgbClr val="CC0000"/>
              </a:solidFill>
              <a:latin typeface="+mj-lt"/>
            </a:endParaRPr>
          </a:p>
        </p:txBody>
      </p:sp>
      <p:sp>
        <p:nvSpPr>
          <p:cNvPr id="54275" name="Rectangle 2"/>
          <p:cNvSpPr txBox="1">
            <a:spLocks noChangeArrowheads="1"/>
          </p:cNvSpPr>
          <p:nvPr/>
        </p:nvSpPr>
        <p:spPr bwMode="auto">
          <a:xfrm>
            <a:off x="179388" y="981075"/>
            <a:ext cx="8856662" cy="503709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ACORDO DE LENIÊNCIA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979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/>
          </p:nvPr>
        </p:nvGraphicFramePr>
        <p:xfrm>
          <a:off x="323528" y="1845047"/>
          <a:ext cx="8640960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 bwMode="auto">
          <a:xfrm>
            <a:off x="354013" y="1491630"/>
            <a:ext cx="82296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3000" b="1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Particularidades do Acordo de Leniência:</a:t>
            </a:r>
          </a:p>
        </p:txBody>
      </p:sp>
      <p:sp>
        <p:nvSpPr>
          <p:cNvPr id="55300" name="Rectangle 2"/>
          <p:cNvSpPr txBox="1">
            <a:spLocks noChangeArrowheads="1"/>
          </p:cNvSpPr>
          <p:nvPr/>
        </p:nvSpPr>
        <p:spPr bwMode="auto">
          <a:xfrm>
            <a:off x="179388" y="909067"/>
            <a:ext cx="8856662" cy="503709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>
                <a:solidFill>
                  <a:schemeClr val="bg1"/>
                </a:solidFill>
                <a:latin typeface="Calibri" pitchFamily="34" charset="0"/>
              </a:rPr>
              <a:t>ACORDO DE LENIÊNCIA</a:t>
            </a:r>
            <a:endParaRPr lang="pt-BR" altLang="pt-BR" sz="270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456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/>
          </p:nvPr>
        </p:nvGraphicFramePr>
        <p:xfrm>
          <a:off x="323528" y="1845047"/>
          <a:ext cx="8640960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 bwMode="auto">
          <a:xfrm>
            <a:off x="354013" y="1491630"/>
            <a:ext cx="82296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3000" b="1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Particularidades do Acordo de Leniência:</a:t>
            </a:r>
          </a:p>
        </p:txBody>
      </p:sp>
      <p:sp>
        <p:nvSpPr>
          <p:cNvPr id="55300" name="Rectangle 2"/>
          <p:cNvSpPr txBox="1">
            <a:spLocks noChangeArrowheads="1"/>
          </p:cNvSpPr>
          <p:nvPr/>
        </p:nvSpPr>
        <p:spPr bwMode="auto">
          <a:xfrm>
            <a:off x="179388" y="909067"/>
            <a:ext cx="8856662" cy="503709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>
                <a:solidFill>
                  <a:schemeClr val="bg1"/>
                </a:solidFill>
                <a:latin typeface="Calibri" pitchFamily="34" charset="0"/>
              </a:rPr>
              <a:t>ACORDO DE LENIÊNCIA</a:t>
            </a:r>
            <a:endParaRPr lang="pt-BR" altLang="pt-BR" sz="270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460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tângulo 1"/>
          <p:cNvSpPr>
            <a:spLocks noChangeArrowheads="1"/>
          </p:cNvSpPr>
          <p:nvPr/>
        </p:nvSpPr>
        <p:spPr bwMode="auto">
          <a:xfrm>
            <a:off x="53975" y="1803876"/>
            <a:ext cx="889317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300" b="1" u="sng" cap="all" dirty="0">
                <a:solidFill>
                  <a:srgbClr val="000000"/>
                </a:solidFill>
                <a:latin typeface="+mj-lt"/>
              </a:rPr>
              <a:t>Cláusulas INDISPENSÁVEIS </a:t>
            </a:r>
            <a:r>
              <a:rPr lang="pt-BR" altLang="pt-BR" sz="2300" b="1" cap="all" dirty="0">
                <a:solidFill>
                  <a:srgbClr val="000000"/>
                </a:solidFill>
                <a:latin typeface="+mj-lt"/>
              </a:rPr>
              <a:t>do acordo:</a:t>
            </a:r>
          </a:p>
          <a:p>
            <a:pPr marL="447675" lvl="2" indent="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+mj-lt"/>
              </a:rPr>
              <a:t>  Perda dos benefícios em caso de descumprimento.</a:t>
            </a:r>
          </a:p>
          <a:p>
            <a:pPr marL="447675" lvl="2" indent="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+mj-lt"/>
              </a:rPr>
              <a:t>  Previsão de adoção ou aperfeiçoamento de programa de integridade anticorrupção.</a:t>
            </a:r>
          </a:p>
          <a:p>
            <a:pPr lvl="2" algn="just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t-BR" altLang="pt-BR" sz="2300" cap="all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300" b="1" u="sng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Caráter SIGILOSO</a:t>
            </a:r>
            <a:r>
              <a:rPr lang="pt-BR" altLang="pt-BR" sz="2300" b="1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da proposta e das negociações:</a:t>
            </a:r>
          </a:p>
          <a:p>
            <a:pPr marL="447675" lvl="1" indent="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 Acesso restrito às informações e documentos fornecidos.</a:t>
            </a:r>
          </a:p>
          <a:p>
            <a:pPr marL="447675" lvl="1" indent="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 Não divulgação da identidade da pessoa jurídica.</a:t>
            </a:r>
          </a:p>
          <a:p>
            <a:pPr marL="447675" lvl="1" indent="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 Proteção das informações comercialmente sensíveis.</a:t>
            </a:r>
          </a:p>
          <a:p>
            <a:pPr marL="447675" lvl="1" indent="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A proposta se torna pública após a efetivação do acordo.</a:t>
            </a:r>
            <a:endParaRPr lang="pt-BR" altLang="pt-BR" sz="2300" cap="all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6323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576064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>
                <a:solidFill>
                  <a:schemeClr val="bg1"/>
                </a:solidFill>
                <a:latin typeface="Calibri" pitchFamily="34" charset="0"/>
              </a:rPr>
              <a:t>ACORDO DE LENIÊNCIA</a:t>
            </a:r>
            <a:endParaRPr lang="pt-BR" altLang="pt-BR" sz="270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3135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tângulo 1"/>
          <p:cNvSpPr>
            <a:spLocks noChangeArrowheads="1"/>
          </p:cNvSpPr>
          <p:nvPr/>
        </p:nvSpPr>
        <p:spPr bwMode="auto">
          <a:xfrm>
            <a:off x="239713" y="1709221"/>
            <a:ext cx="8893175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700" u="sng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PRAZO FINAL</a:t>
            </a:r>
            <a:r>
              <a:rPr lang="pt-BR" altLang="pt-BR" sz="27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 para apresentação de proposta de acordo: </a:t>
            </a:r>
            <a:r>
              <a:rPr lang="pt-BR" altLang="pt-BR" sz="25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Até a conclusão do relatório final no PAR (art. 30, § 2º).</a:t>
            </a:r>
          </a:p>
          <a:p>
            <a:pPr marL="800100" lvl="1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altLang="pt-BR" sz="2500" cap="all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7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Possibilidade de assinatura de </a:t>
            </a:r>
            <a:r>
              <a:rPr lang="pt-BR" altLang="pt-BR" sz="2700" u="sng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memorando de entendimentos</a:t>
            </a:r>
            <a:r>
              <a:rPr lang="pt-BR" altLang="pt-BR" sz="27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 (art. 31, § 2º).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altLang="pt-BR" sz="2700" cap="all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7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POSSIBILIDADE DE A CGU REQUISITAR AUTOS DE PROCESSOS EM CURSO EM OUTROS ÓRGÃOS DA administração pública federal (art. 31, § 3º).</a:t>
            </a:r>
          </a:p>
        </p:txBody>
      </p:sp>
      <p:sp>
        <p:nvSpPr>
          <p:cNvPr id="57347" name="Rectangle 2"/>
          <p:cNvSpPr txBox="1">
            <a:spLocks noChangeArrowheads="1"/>
          </p:cNvSpPr>
          <p:nvPr/>
        </p:nvSpPr>
        <p:spPr bwMode="auto">
          <a:xfrm>
            <a:off x="220341" y="908720"/>
            <a:ext cx="8856662" cy="648071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ACORDO DE LENIÊNCIA</a:t>
            </a:r>
          </a:p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(Decreto nº 8.420/15)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090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tângulo 1"/>
          <p:cNvSpPr>
            <a:spLocks noChangeArrowheads="1"/>
          </p:cNvSpPr>
          <p:nvPr/>
        </p:nvSpPr>
        <p:spPr bwMode="auto">
          <a:xfrm>
            <a:off x="239713" y="1709221"/>
            <a:ext cx="8893175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700" b="1" u="sng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Negociações</a:t>
            </a:r>
            <a:r>
              <a:rPr lang="pt-BR" altLang="pt-BR" sz="2700" b="1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:</a:t>
            </a:r>
          </a:p>
          <a:p>
            <a:pPr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altLang="pt-BR" sz="2700" b="1" cap="all" dirty="0">
              <a:solidFill>
                <a:srgbClr val="000000"/>
              </a:solidFill>
              <a:latin typeface="Calibri" pitchFamily="34" charset="0"/>
              <a:sym typeface="Wingdings" pitchFamily="2" charset="2"/>
            </a:endParaRPr>
          </a:p>
          <a:p>
            <a:pPr marL="457200" lvl="1" indent="-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  Conclusão em até 180 dias, prorrogáveis.</a:t>
            </a:r>
          </a:p>
          <a:p>
            <a:pPr marL="457200" lvl="1" indent="-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  Conduzidas por servidores “especificamente designados”.</a:t>
            </a:r>
          </a:p>
          <a:p>
            <a:pPr marL="457200" lvl="1" indent="-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 caso não haja a celebração, devolução dos documentos e vedação de seu uso para a responsabilização.</a:t>
            </a:r>
          </a:p>
          <a:p>
            <a:pPr marL="457200" lvl="1" indent="-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 a PROPOSTA REJEITADA </a:t>
            </a:r>
            <a:r>
              <a:rPr lang="pt-BR" altLang="pt-BR" sz="2300" b="1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NÃO </a:t>
            </a:r>
            <a:r>
              <a:rPr lang="pt-BR" altLang="pt-BR" sz="23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implica RECONHECIMENTO DE COMETIMENTO DE INFRAÇÃO PELA </a:t>
            </a:r>
            <a:r>
              <a:rPr lang="pt-BR" altLang="pt-BR" sz="2300" cap="all" dirty="0" err="1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pj</a:t>
            </a:r>
            <a:r>
              <a:rPr lang="pt-BR" altLang="pt-BR" sz="23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.</a:t>
            </a:r>
          </a:p>
          <a:p>
            <a:pPr marL="457200" lvl="1" indent="-9525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cap="all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 Possibilidade de a PJ desistir do acordo a qualquer tempo antes da assinatura. </a:t>
            </a:r>
            <a:endParaRPr lang="pt-BR" altLang="pt-BR" sz="23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7347" name="Rectangle 2"/>
          <p:cNvSpPr txBox="1">
            <a:spLocks noChangeArrowheads="1"/>
          </p:cNvSpPr>
          <p:nvPr/>
        </p:nvSpPr>
        <p:spPr bwMode="auto">
          <a:xfrm>
            <a:off x="220341" y="908720"/>
            <a:ext cx="8856662" cy="648071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ACORDO DE LENIÊNCIA</a:t>
            </a:r>
          </a:p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(Decreto nº 8.420/15)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5502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a 29"/>
          <p:cNvGraphicFramePr/>
          <p:nvPr>
            <p:extLst>
              <p:ext uri="{D42A27DB-BD31-4B8C-83A1-F6EECF244321}">
                <p14:modId xmlns:p14="http://schemas.microsoft.com/office/powerpoint/2010/main" val="1346492186"/>
              </p:ext>
            </p:extLst>
          </p:nvPr>
        </p:nvGraphicFramePr>
        <p:xfrm>
          <a:off x="201836" y="1313384"/>
          <a:ext cx="8834213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0419" name="Rectangle 2"/>
          <p:cNvSpPr txBox="1">
            <a:spLocks noChangeArrowheads="1"/>
          </p:cNvSpPr>
          <p:nvPr/>
        </p:nvSpPr>
        <p:spPr bwMode="auto">
          <a:xfrm>
            <a:off x="404038" y="680484"/>
            <a:ext cx="8632012" cy="701749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FLUXO DO ACORDO DE LENIÊNCIA NO PODER EXECUTIVO FEDERAL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57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457200" y="1785938"/>
            <a:ext cx="8472488" cy="49291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pt-BR" altLang="pt-BR" sz="200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pt-BR" altLang="pt-BR" sz="2000" b="1" u="sng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pt-BR" altLang="pt-BR" sz="2000" b="1" u="sng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pt-BR" altLang="pt-BR" sz="2000" b="1">
              <a:ea typeface="ＭＳ Ｐゴシック" pitchFamily="34" charset="-128"/>
            </a:endParaRPr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1043608" y="908720"/>
            <a:ext cx="7632700" cy="57626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800" b="1" dirty="0">
                <a:solidFill>
                  <a:schemeClr val="bg1"/>
                </a:solidFill>
                <a:latin typeface="Calibri" pitchFamily="34" charset="0"/>
              </a:rPr>
              <a:t>LEI Nº 12.846/2013</a:t>
            </a:r>
            <a:endParaRPr lang="pt-BR" altLang="pt-BR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Diagrama 6"/>
          <p:cNvGraphicFramePr/>
          <p:nvPr/>
        </p:nvGraphicFramePr>
        <p:xfrm>
          <a:off x="827584" y="1628800"/>
          <a:ext cx="7895800" cy="4504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16737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179388" y="924791"/>
            <a:ext cx="8856662" cy="559993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CADASTROS NACIONAIS</a:t>
            </a:r>
            <a:endParaRPr lang="pt-BR" altLang="pt-BR" sz="27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539552" y="1412776"/>
          <a:ext cx="80648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25767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468313" y="1990725"/>
            <a:ext cx="8496300" cy="279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57200" lvl="1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b="1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OBJETO: </a:t>
            </a: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Registro de informações no CEIS e no CNEP</a:t>
            </a:r>
          </a:p>
          <a:p>
            <a:pPr marL="457200" lvl="1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pt-BR" altLang="pt-BR" b="1" cap="all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marL="457200" lvl="1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Criação de um sistema informatizado para alimentação de dados nos cadastros via </a:t>
            </a:r>
            <a:r>
              <a:rPr lang="pt-BR" altLang="pt-BR" i="1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internet</a:t>
            </a: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, o Sistema Integrado de Registro do CEIS/CNEP (</a:t>
            </a:r>
            <a:r>
              <a:rPr lang="pt-BR" altLang="pt-BR" cap="all" dirty="0" err="1">
                <a:solidFill>
                  <a:srgbClr val="000000"/>
                </a:solidFill>
                <a:latin typeface="+mj-lt"/>
                <a:sym typeface="Wingdings" pitchFamily="2" charset="2"/>
              </a:rPr>
              <a:t>sircad</a:t>
            </a: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): </a:t>
            </a:r>
            <a:r>
              <a:rPr lang="pt-BR" altLang="pt-BR" i="1" cap="all" dirty="0">
                <a:solidFill>
                  <a:srgbClr val="000000"/>
                </a:solidFill>
                <a:latin typeface="+mj-lt"/>
                <a:sym typeface="Wingdings" pitchFamily="2" charset="2"/>
                <a:hlinkClick r:id="rId3"/>
              </a:rPr>
              <a:t>www.ceiscadastro.cgu.gov.br</a:t>
            </a:r>
            <a:endParaRPr lang="pt-BR" altLang="pt-BR" i="1" cap="all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marL="457200" lvl="1" indent="-45720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pt-BR" altLang="pt-BR" i="1" cap="all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62467" name="Rectangle 2"/>
          <p:cNvSpPr txBox="1">
            <a:spLocks noChangeArrowheads="1"/>
          </p:cNvSpPr>
          <p:nvPr/>
        </p:nvSpPr>
        <p:spPr bwMode="auto">
          <a:xfrm>
            <a:off x="179388" y="980058"/>
            <a:ext cx="8856662" cy="720750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>
                <a:solidFill>
                  <a:schemeClr val="bg1"/>
                </a:solidFill>
                <a:latin typeface="Calibri" pitchFamily="34" charset="0"/>
              </a:rPr>
              <a:t>CADASTROS NACIONAIS</a:t>
            </a:r>
          </a:p>
          <a:p>
            <a:pPr marL="355600" indent="-355600" algn="ctr" eaLnBrk="1" hangingPunct="1"/>
            <a:r>
              <a:rPr lang="pt-BR" altLang="pt-BR" sz="2700" b="1">
                <a:solidFill>
                  <a:schemeClr val="bg1"/>
                </a:solidFill>
                <a:latin typeface="Calibri" pitchFamily="34" charset="0"/>
              </a:rPr>
              <a:t>(Instrução Normativa CGU nº 2/2015)</a:t>
            </a:r>
          </a:p>
        </p:txBody>
      </p:sp>
    </p:spTree>
    <p:extLst>
      <p:ext uri="{BB962C8B-B14F-4D97-AF65-F5344CB8AC3E}">
        <p14:creationId xmlns:p14="http://schemas.microsoft.com/office/powerpoint/2010/main" val="384698104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468313" y="1990725"/>
            <a:ext cx="8496300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cap="all" dirty="0">
                <a:solidFill>
                  <a:srgbClr val="000000"/>
                </a:solidFill>
                <a:latin typeface="+mj-lt"/>
                <a:sym typeface="Wingdings" pitchFamily="2" charset="2"/>
              </a:rPr>
              <a:t>Prevê as informações mínimas que devem ser registradas.</a:t>
            </a:r>
          </a:p>
          <a:p>
            <a:pPr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pt-BR" altLang="pt-BR" cap="all" dirty="0">
              <a:latin typeface="+mj-lt"/>
              <a:sym typeface="Wingdings" pitchFamily="2" charset="2"/>
            </a:endParaRPr>
          </a:p>
          <a:p>
            <a:pPr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cap="all" dirty="0">
                <a:latin typeface="+mj-lt"/>
                <a:sym typeface="Wingdings" pitchFamily="2" charset="2"/>
              </a:rPr>
              <a:t>Possibilidade de inserção de penalidades aplicadas por organismos internacionais e entidades financeiras multilaterais, como o Banco Mundial e o BID.</a:t>
            </a:r>
            <a:endParaRPr lang="pt-BR" altLang="pt-BR" cap="all" dirty="0">
              <a:latin typeface="+mj-lt"/>
            </a:endParaRPr>
          </a:p>
        </p:txBody>
      </p:sp>
      <p:sp>
        <p:nvSpPr>
          <p:cNvPr id="63491" name="Rectangle 2"/>
          <p:cNvSpPr txBox="1">
            <a:spLocks noChangeArrowheads="1"/>
          </p:cNvSpPr>
          <p:nvPr/>
        </p:nvSpPr>
        <p:spPr bwMode="auto">
          <a:xfrm>
            <a:off x="179388" y="980058"/>
            <a:ext cx="8856662" cy="720750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</a:rPr>
              <a:t>CADASTROS NACIONAIS</a:t>
            </a:r>
          </a:p>
          <a:p>
            <a:pPr marL="355600" indent="-355600" algn="ctr" eaLnBrk="1" hangingPunct="1"/>
            <a:r>
              <a:rPr lang="pt-BR" altLang="pt-BR" sz="2700" b="1" dirty="0">
                <a:solidFill>
                  <a:schemeClr val="bg1"/>
                </a:solidFill>
                <a:latin typeface="Calibri" pitchFamily="34" charset="0"/>
              </a:rPr>
              <a:t>(Instrução Normativa CGU nº 2/2015)</a:t>
            </a:r>
          </a:p>
        </p:txBody>
      </p:sp>
    </p:spTree>
    <p:extLst>
      <p:ext uri="{BB962C8B-B14F-4D97-AF65-F5344CB8AC3E}">
        <p14:creationId xmlns:p14="http://schemas.microsoft.com/office/powerpoint/2010/main" val="300686262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474663" y="1844824"/>
            <a:ext cx="84963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DETALHAMENTO DO RITO PROCESSUAL:</a:t>
            </a:r>
          </a:p>
          <a:p>
            <a:pPr marL="361950" lvl="1" indent="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oportunidades para o exercício do contraditório e da ampla defesa;</a:t>
            </a:r>
          </a:p>
          <a:p>
            <a:pPr marL="361950" lvl="1" indent="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impedimento, suspeição, independência, quantidade de membros e outros elementos referentes à comissão;</a:t>
            </a:r>
          </a:p>
          <a:p>
            <a:pPr marL="361950" lvl="1" indent="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meios para a realização de atos de comunicação processual;</a:t>
            </a:r>
          </a:p>
          <a:p>
            <a:pPr marL="361950" lvl="1" indent="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previsão de alegações após o </a:t>
            </a:r>
            <a:r>
              <a:rPr lang="pt-BR" altLang="pt-BR" sz="2300">
                <a:solidFill>
                  <a:srgbClr val="000000"/>
                </a:solidFill>
                <a:latin typeface="+mj-lt"/>
                <a:sym typeface="Wingdings" pitchFamily="2" charset="2"/>
              </a:rPr>
              <a:t>relatório final</a:t>
            </a:r>
            <a:endParaRPr lang="pt-BR" altLang="pt-BR" sz="2300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marL="361950" lvl="1" indent="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 previsão de recurso e/ou pedido de reconsideração.</a:t>
            </a:r>
          </a:p>
          <a:p>
            <a:pPr marL="361950" lvl="1" indent="0" algn="just" eaLnBrk="1" hangingPunct="1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endParaRPr lang="pt-BR" altLang="pt-BR" sz="2300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marL="361950" lvl="1" indent="-361950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PREVISÃO DE PROCEDIMENTOS INVESTIGATIVOS.</a:t>
            </a:r>
          </a:p>
        </p:txBody>
      </p:sp>
      <p:sp>
        <p:nvSpPr>
          <p:cNvPr id="63491" name="Rectangle 2"/>
          <p:cNvSpPr txBox="1">
            <a:spLocks noChangeArrowheads="1"/>
          </p:cNvSpPr>
          <p:nvPr/>
        </p:nvSpPr>
        <p:spPr bwMode="auto">
          <a:xfrm>
            <a:off x="179388" y="908050"/>
            <a:ext cx="8856662" cy="720750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pt-BR" altLang="pt-BR" sz="2700" b="1" dirty="0">
                <a:solidFill>
                  <a:schemeClr val="bg1"/>
                </a:solidFill>
                <a:latin typeface="Calibri" pitchFamily="34" charset="0"/>
              </a:rPr>
              <a:t>ASPECTOS RELEVANTES PARA REGULAMENTAÇÃO DA LEI Nº 12.846/13</a:t>
            </a:r>
          </a:p>
        </p:txBody>
      </p:sp>
    </p:spTree>
    <p:extLst>
      <p:ext uri="{BB962C8B-B14F-4D97-AF65-F5344CB8AC3E}">
        <p14:creationId xmlns:p14="http://schemas.microsoft.com/office/powerpoint/2010/main" val="165333653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489744" y="1844824"/>
            <a:ext cx="8496300" cy="620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POSSÍVEL APURAÇÃO CONJUNTA COM INFRAÇÕES RELACIONADAS À LEI 8.666/93 OU OUTRAS NORMAS DE LICITAÇÕES E CONTRATOS.</a:t>
            </a: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pt-BR" altLang="pt-BR" sz="2300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EVENTUAL COMPETÊNCIA PARA INSTAURAÇÃO CONCORRENTE E AVOCAÇÃO DE PROCESSOS.</a:t>
            </a: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pt-BR" altLang="pt-BR" sz="2300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300" dirty="0">
                <a:solidFill>
                  <a:srgbClr val="000000"/>
                </a:solidFill>
                <a:sym typeface="Wingdings" pitchFamily="2" charset="2"/>
              </a:rPr>
              <a:t>PROCEDIMENTO PARA DESCONSIDERAÇÃO DA PJ.</a:t>
            </a: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pt-BR" altLang="pt-BR" sz="2300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DOSIMETRIA DA MULTA.</a:t>
            </a: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pt-BR" altLang="pt-BR" sz="2300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300" dirty="0">
                <a:solidFill>
                  <a:srgbClr val="000000"/>
                </a:solidFill>
                <a:latin typeface="+mj-lt"/>
                <a:sym typeface="Wingdings" pitchFamily="2" charset="2"/>
              </a:rPr>
              <a:t>FLUXO E COMPETÊNCIA PARA CELEBRAÇÃO DO ACORDO DE LENIÊNCIA.</a:t>
            </a: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pt-BR" altLang="pt-BR" sz="2300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pt-BR" altLang="pt-BR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  <a:p>
            <a:pPr lvl="1" algn="just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pt-BR" altLang="pt-BR" dirty="0">
              <a:solidFill>
                <a:srgbClr val="000000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63491" name="Rectangle 2"/>
          <p:cNvSpPr txBox="1">
            <a:spLocks noChangeArrowheads="1"/>
          </p:cNvSpPr>
          <p:nvPr/>
        </p:nvSpPr>
        <p:spPr bwMode="auto">
          <a:xfrm>
            <a:off x="179388" y="980728"/>
            <a:ext cx="8856662" cy="720080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 anchor="ctr"/>
          <a:lstStyle/>
          <a:p>
            <a:pPr marL="355600" indent="-355600" algn="ctr" eaLnBrk="1" hangingPunct="1"/>
            <a:r>
              <a:rPr lang="pt-BR" altLang="pt-BR" sz="2700" b="1" dirty="0">
                <a:solidFill>
                  <a:schemeClr val="bg1"/>
                </a:solidFill>
                <a:latin typeface="Calibri" pitchFamily="34" charset="0"/>
              </a:rPr>
              <a:t>ASPECTOS RELEVANTES PARA REGULAMENTAÇÃO DA LEI Nº 12.846/13</a:t>
            </a:r>
          </a:p>
        </p:txBody>
      </p:sp>
    </p:spTree>
    <p:extLst>
      <p:ext uri="{BB962C8B-B14F-4D97-AF65-F5344CB8AC3E}">
        <p14:creationId xmlns:p14="http://schemas.microsoft.com/office/powerpoint/2010/main" val="629655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4213" y="549275"/>
            <a:ext cx="8135937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9pPr>
          </a:lstStyle>
          <a:p>
            <a:pPr marL="355600" indent="-355600" algn="ctr" eaLnBrk="1" hangingPunct="1">
              <a:defRPr/>
            </a:pPr>
            <a:r>
              <a:rPr lang="en-GB" sz="6000" i="0" kern="0" dirty="0">
                <a:solidFill>
                  <a:srgbClr val="4F81BD">
                    <a:lumMod val="50000"/>
                  </a:srgbClr>
                </a:solidFill>
                <a:latin typeface="Calibri"/>
              </a:rPr>
              <a:t>OBRIGADO</a:t>
            </a:r>
            <a:endParaRPr lang="pt-BR" sz="6000" kern="0" dirty="0">
              <a:solidFill>
                <a:srgbClr val="4F81BD">
                  <a:lumMod val="50000"/>
                </a:srgbClr>
              </a:solidFill>
              <a:latin typeface="Cambria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68313" y="1700213"/>
            <a:ext cx="835183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en-GB" altLang="pt-BR" sz="2300" b="1" dirty="0">
                <a:solidFill>
                  <a:srgbClr val="254061"/>
                </a:solidFill>
                <a:latin typeface="Cambria" pitchFamily="18" charset="0"/>
              </a:rPr>
              <a:t>MINISTÉRIO DA TRANSPARÊNCIA E CONTROLADORIA-GERAL DA UNIÃO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GB" altLang="pt-BR" sz="2000" b="1" dirty="0">
                <a:solidFill>
                  <a:srgbClr val="254061"/>
                </a:solidFill>
                <a:latin typeface="Cambria" pitchFamily="18" charset="0"/>
              </a:rPr>
              <a:t>Corregedoria-Geral da </a:t>
            </a:r>
            <a:r>
              <a:rPr lang="en-GB" altLang="pt-BR" sz="2000" b="1" dirty="0" err="1">
                <a:solidFill>
                  <a:srgbClr val="254061"/>
                </a:solidFill>
                <a:latin typeface="Cambria" pitchFamily="18" charset="0"/>
              </a:rPr>
              <a:t>União</a:t>
            </a:r>
            <a:endParaRPr lang="en-GB" altLang="pt-BR" sz="2000" b="1" dirty="0">
              <a:solidFill>
                <a:srgbClr val="254061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GB" altLang="pt-BR" sz="2000" b="1" dirty="0">
                <a:solidFill>
                  <a:srgbClr val="254061"/>
                </a:solidFill>
                <a:latin typeface="Cambria" pitchFamily="18" charset="0"/>
              </a:rPr>
              <a:t>Coordenação-Geral de </a:t>
            </a:r>
            <a:r>
              <a:rPr lang="en-GB" altLang="pt-BR" sz="2000" b="1" dirty="0" err="1">
                <a:solidFill>
                  <a:srgbClr val="254061"/>
                </a:solidFill>
                <a:latin typeface="Cambria" pitchFamily="18" charset="0"/>
              </a:rPr>
              <a:t>Responsabilização</a:t>
            </a:r>
            <a:r>
              <a:rPr lang="en-GB" altLang="pt-BR" sz="2000" b="1" dirty="0">
                <a:solidFill>
                  <a:srgbClr val="254061"/>
                </a:solidFill>
                <a:latin typeface="Cambria" pitchFamily="18" charset="0"/>
              </a:rPr>
              <a:t> de Entes Privados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GB" altLang="pt-BR" sz="2000" b="1" i="1" dirty="0">
                <a:solidFill>
                  <a:srgbClr val="254061"/>
                </a:solidFill>
                <a:latin typeface="Cambria" pitchFamily="18" charset="0"/>
                <a:hlinkClick r:id="rId2"/>
              </a:rPr>
              <a:t>corep@cgu.gov.br</a:t>
            </a:r>
            <a:endParaRPr lang="en-GB" altLang="pt-BR" sz="2300" i="1" dirty="0">
              <a:solidFill>
                <a:srgbClr val="254061"/>
              </a:solidFill>
              <a:latin typeface="Cambria" pitchFamily="18" charset="0"/>
            </a:endParaRPr>
          </a:p>
        </p:txBody>
      </p:sp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3708400" y="4332288"/>
            <a:ext cx="2159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800" b="1" dirty="0" err="1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  <a:cs typeface="Vani" panose="020B0502040204020203" pitchFamily="34" charset="0"/>
              </a:rPr>
              <a:t>cguonline</a:t>
            </a:r>
            <a:endParaRPr lang="pt-BR" altLang="pt-BR" sz="1100" b="1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  <a:cs typeface="Vani" panose="020B0502040204020203" pitchFamily="34" charset="0"/>
            </a:endParaRP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3702050" y="5084763"/>
            <a:ext cx="2022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800" b="1" dirty="0" err="1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  <a:cs typeface="Vani" panose="020B0502040204020203" pitchFamily="34" charset="0"/>
              </a:rPr>
              <a:t>cguonline</a:t>
            </a:r>
            <a:endParaRPr lang="pt-BR" altLang="pt-BR" sz="1100" b="1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  <a:cs typeface="Vani" panose="020B0502040204020203" pitchFamily="34" charset="0"/>
            </a:endParaRP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3708400" y="5976938"/>
            <a:ext cx="1943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2800" b="1" dirty="0" err="1">
                <a:solidFill>
                  <a:schemeClr val="accent1">
                    <a:lumMod val="10000"/>
                  </a:schemeClr>
                </a:solidFill>
                <a:latin typeface="Calibri" panose="020F0502020204030204" pitchFamily="34" charset="0"/>
                <a:cs typeface="Vani" panose="020B0502040204020203" pitchFamily="34" charset="0"/>
              </a:rPr>
              <a:t>cguoficial</a:t>
            </a:r>
            <a:endParaRPr lang="pt-BR" altLang="pt-BR" sz="1100" b="1" dirty="0">
              <a:solidFill>
                <a:schemeClr val="accent1">
                  <a:lumMod val="10000"/>
                </a:schemeClr>
              </a:solidFill>
              <a:latin typeface="Calibri" panose="020F0502020204030204" pitchFamily="34" charset="0"/>
              <a:cs typeface="Vani" panose="020B0502040204020203" pitchFamily="34" charset="0"/>
            </a:endParaRPr>
          </a:p>
        </p:txBody>
      </p:sp>
      <p:pic>
        <p:nvPicPr>
          <p:cNvPr id="12" name="Picture 11" descr="http://lolopeakbrewery.com/wp-content/uploads/2014/11/facebook-logo.jpg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50" y="4263606"/>
            <a:ext cx="590969" cy="59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55884"/>
            <a:ext cx="605364" cy="60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5859463"/>
            <a:ext cx="7556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1244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20"/>
            <a:ext cx="8229600" cy="575592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3313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  <a:defRPr/>
            </a:pPr>
            <a:r>
              <a:rPr lang="pt-BR" sz="2100" b="1" u="sng" cap="all" dirty="0">
                <a:latin typeface="Calibri" panose="020F0502020204030204" pitchFamily="34" charset="0"/>
              </a:rPr>
              <a:t>ESTRUTURA DA APRESENTAÇÃO</a:t>
            </a:r>
            <a:endParaRPr lang="pt-BR" sz="2100" b="1" cap="all" dirty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pt-BR" sz="2100" b="1" cap="all" dirty="0">
                <a:latin typeface="Calibri" panose="020F0502020204030204" pitchFamily="34" charset="0"/>
              </a:rPr>
              <a:t>Programa de integridade (</a:t>
            </a:r>
            <a:r>
              <a:rPr lang="pt-BR" sz="2100" b="1" cap="all" dirty="0" err="1">
                <a:latin typeface="Calibri" panose="020F0502020204030204" pitchFamily="34" charset="0"/>
              </a:rPr>
              <a:t>pi</a:t>
            </a:r>
            <a:r>
              <a:rPr lang="pt-BR" sz="2100" b="1" cap="all" dirty="0">
                <a:latin typeface="Calibri" panose="020F0502020204030204" pitchFamily="34" charset="0"/>
              </a:rPr>
              <a:t>)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pt-BR" sz="2100" b="1" cap="all" dirty="0">
                <a:latin typeface="Calibri" panose="020F0502020204030204" pitchFamily="34" charset="0"/>
              </a:rPr>
              <a:t>2. AVALIAÇÃO DE </a:t>
            </a:r>
            <a:r>
              <a:rPr lang="pt-BR" sz="2100" b="1" cap="all" dirty="0" err="1">
                <a:latin typeface="Calibri" panose="020F0502020204030204" pitchFamily="34" charset="0"/>
              </a:rPr>
              <a:t>pi</a:t>
            </a:r>
            <a:r>
              <a:rPr lang="pt-BR" sz="2100" b="1" cap="all" dirty="0">
                <a:latin typeface="Calibri" panose="020F0502020204030204" pitchFamily="34" charset="0"/>
              </a:rPr>
              <a:t> em par</a:t>
            </a:r>
          </a:p>
          <a:p>
            <a:pPr marL="457200" lvl="1" indent="0" algn="just">
              <a:spcBef>
                <a:spcPts val="600"/>
              </a:spcBef>
              <a:buNone/>
              <a:defRPr/>
            </a:pPr>
            <a:r>
              <a:rPr lang="pt-BR" sz="2100" dirty="0">
                <a:latin typeface="Calibri" panose="020F0502020204030204" pitchFamily="34" charset="0"/>
              </a:rPr>
              <a:t>2.1. Objetivos da avaliação no processo</a:t>
            </a:r>
          </a:p>
          <a:p>
            <a:pPr marL="457200" lvl="1" indent="0" algn="just">
              <a:spcBef>
                <a:spcPts val="600"/>
              </a:spcBef>
              <a:buNone/>
              <a:defRPr/>
            </a:pPr>
            <a:r>
              <a:rPr lang="pt-BR" sz="2100" dirty="0">
                <a:latin typeface="Calibri" panose="020F0502020204030204" pitchFamily="34" charset="0"/>
              </a:rPr>
              <a:t>2.2. Apresentação do PI na defesa</a:t>
            </a:r>
          </a:p>
          <a:p>
            <a:pPr marL="457200" lvl="1" indent="0" algn="just">
              <a:spcBef>
                <a:spcPts val="600"/>
              </a:spcBef>
              <a:buNone/>
              <a:defRPr/>
            </a:pPr>
            <a:r>
              <a:rPr lang="pt-BR" sz="2100" dirty="0">
                <a:latin typeface="Calibri" panose="020F0502020204030204" pitchFamily="34" charset="0"/>
              </a:rPr>
              <a:t>2.3 parâmetros para avaliação de um PI</a:t>
            </a:r>
          </a:p>
          <a:p>
            <a:pPr marL="457200" lvl="1" indent="0" algn="just">
              <a:spcBef>
                <a:spcPts val="600"/>
              </a:spcBef>
              <a:buNone/>
              <a:defRPr/>
            </a:pPr>
            <a:r>
              <a:rPr lang="pt-BR" sz="2100" dirty="0">
                <a:latin typeface="Calibri" panose="020F0502020204030204" pitchFamily="34" charset="0"/>
              </a:rPr>
              <a:t>2.4 estabelecimento do percentual </a:t>
            </a:r>
            <a:r>
              <a:rPr lang="pt-BR" altLang="pt-BR" sz="2100" dirty="0">
                <a:latin typeface="Calibri" pitchFamily="34" charset="0"/>
              </a:rPr>
              <a:t>incidente sobre o faturamento bruto da empresa em decorrência do PI</a:t>
            </a:r>
          </a:p>
          <a:p>
            <a:pPr marL="0" lvl="1" indent="0" algn="just">
              <a:spcBef>
                <a:spcPts val="1800"/>
              </a:spcBef>
              <a:spcAft>
                <a:spcPts val="600"/>
              </a:spcAft>
              <a:buFontTx/>
              <a:buNone/>
              <a:defRPr/>
            </a:pPr>
            <a:r>
              <a:rPr lang="pt-BR" sz="2100" b="1" cap="all" dirty="0">
                <a:latin typeface="Calibri" panose="020F0502020204030204" pitchFamily="34" charset="0"/>
                <a:ea typeface="ＭＳ Ｐゴシック" charset="0"/>
              </a:rPr>
              <a:t>3. Avaliação de </a:t>
            </a:r>
            <a:r>
              <a:rPr lang="pt-BR" sz="2100" b="1" cap="all" dirty="0" err="1">
                <a:latin typeface="Calibri" panose="020F0502020204030204" pitchFamily="34" charset="0"/>
                <a:ea typeface="ＭＳ Ｐゴシック" charset="0"/>
              </a:rPr>
              <a:t>pi</a:t>
            </a:r>
            <a:r>
              <a:rPr lang="pt-BR" sz="2100" b="1" cap="all" dirty="0">
                <a:latin typeface="Calibri" panose="020F0502020204030204" pitchFamily="34" charset="0"/>
                <a:ea typeface="ＭＳ Ｐゴシック" charset="0"/>
              </a:rPr>
              <a:t> em acordo de leniência</a:t>
            </a:r>
          </a:p>
          <a:p>
            <a:pPr marL="446088" lvl="1" indent="0" algn="just">
              <a:spcAft>
                <a:spcPts val="600"/>
              </a:spcAft>
              <a:buFontTx/>
              <a:buNone/>
              <a:defRPr/>
            </a:pPr>
            <a:r>
              <a:rPr lang="pt-BR" sz="2100" cap="all" dirty="0">
                <a:latin typeface="Calibri" panose="020F0502020204030204" pitchFamily="34" charset="0"/>
              </a:rPr>
              <a:t>3.1. </a:t>
            </a:r>
            <a:r>
              <a:rPr lang="pt-BR" sz="2100" dirty="0">
                <a:latin typeface="Calibri" panose="020F0502020204030204" pitchFamily="34" charset="0"/>
              </a:rPr>
              <a:t>Objetivos da avaliação no acordo</a:t>
            </a:r>
            <a:endParaRPr lang="pt-BR" sz="2100" cap="all" dirty="0">
              <a:latin typeface="Calibri" panose="020F0502020204030204" pitchFamily="34" charset="0"/>
            </a:endParaRPr>
          </a:p>
          <a:p>
            <a:pPr marL="0" lvl="1" indent="0" algn="just">
              <a:spcAft>
                <a:spcPts val="600"/>
              </a:spcAft>
              <a:buFontTx/>
              <a:buNone/>
              <a:defRPr/>
            </a:pPr>
            <a:r>
              <a:rPr lang="pt-BR" sz="2100" b="1" cap="all" dirty="0">
                <a:latin typeface="Calibri" panose="020F0502020204030204" pitchFamily="34" charset="0"/>
                <a:ea typeface="ＭＳ Ｐゴシック" charset="0"/>
              </a:rPr>
              <a:t>4. Relatório de avaliação</a:t>
            </a:r>
            <a:endParaRPr lang="pt-BR" sz="2100" cap="all" dirty="0">
              <a:latin typeface="Calibri" panose="020F0502020204030204" pitchFamily="34" charset="0"/>
            </a:endParaRPr>
          </a:p>
          <a:p>
            <a:pPr marL="0" lvl="1" indent="0" algn="just">
              <a:spcAft>
                <a:spcPts val="600"/>
              </a:spcAft>
              <a:buFontTx/>
              <a:buNone/>
              <a:defRPr/>
            </a:pPr>
            <a:r>
              <a:rPr lang="pt-BR" sz="2100" b="1" cap="all" dirty="0">
                <a:latin typeface="Calibri" panose="020F0502020204030204" pitchFamily="34" charset="0"/>
                <a:ea typeface="ＭＳ Ｐゴシック" charset="0"/>
              </a:rPr>
              <a:t>5. Estudo de casos</a:t>
            </a:r>
          </a:p>
        </p:txBody>
      </p:sp>
    </p:spTree>
    <p:extLst>
      <p:ext uri="{BB962C8B-B14F-4D97-AF65-F5344CB8AC3E}">
        <p14:creationId xmlns:p14="http://schemas.microsoft.com/office/powerpoint/2010/main" val="402167295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20"/>
            <a:ext cx="8229600" cy="575592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3096493"/>
          </a:xfrm>
        </p:spPr>
        <p:txBody>
          <a:bodyPr>
            <a:normAutofit lnSpcReduction="10000"/>
          </a:bodyPr>
          <a:lstStyle/>
          <a:p>
            <a:pPr algn="just">
              <a:buFontTx/>
              <a:buAutoNum type="arabicPeriod"/>
              <a:defRPr/>
            </a:pPr>
            <a:r>
              <a:rPr lang="pt-BR" sz="2800" b="1" u="sng" cap="all" dirty="0">
                <a:latin typeface="Calibri" panose="020F0502020204030204" pitchFamily="34" charset="0"/>
              </a:rPr>
              <a:t>Programa de integridade (</a:t>
            </a:r>
            <a:r>
              <a:rPr lang="pt-BR" sz="2800" b="1" u="sng" cap="all" dirty="0" err="1">
                <a:latin typeface="Calibri" panose="020F0502020204030204" pitchFamily="34" charset="0"/>
              </a:rPr>
              <a:t>pi</a:t>
            </a:r>
            <a:r>
              <a:rPr lang="pt-BR" sz="2800" b="1" u="sng" cap="all" dirty="0">
                <a:latin typeface="Calibri" panose="020F0502020204030204" pitchFamily="34" charset="0"/>
              </a:rPr>
              <a:t>)</a:t>
            </a:r>
          </a:p>
          <a:p>
            <a:pPr marL="0" lvl="0" indent="0">
              <a:spcBef>
                <a:spcPts val="500"/>
              </a:spcBef>
              <a:buSzTx/>
              <a:buNone/>
              <a:defRPr sz="1800"/>
            </a:pPr>
            <a:r>
              <a:rPr lang="pt-BR" sz="1600" b="1" cap="all" dirty="0">
                <a:latin typeface="Calibri" panose="020F0502020204030204" pitchFamily="34" charset="0"/>
                <a:ea typeface="Arial" charset="0"/>
              </a:rPr>
              <a:t>      (Art. 41 – Dec. 8.420/2015)</a:t>
            </a:r>
          </a:p>
          <a:p>
            <a:pPr marL="0" lvl="0" indent="0">
              <a:spcBef>
                <a:spcPts val="500"/>
              </a:spcBef>
              <a:buSzTx/>
              <a:buNone/>
              <a:defRPr sz="1800"/>
            </a:pPr>
            <a:endParaRPr lang="pt-BR" sz="1600" cap="all" dirty="0">
              <a:latin typeface="Calibri" panose="020F0502020204030204" pitchFamily="34" charset="0"/>
              <a:ea typeface="Arial" charset="0"/>
            </a:endParaRPr>
          </a:p>
          <a:p>
            <a:pPr marL="0" lvl="0" indent="0">
              <a:spcBef>
                <a:spcPts val="500"/>
              </a:spcBef>
              <a:buSzTx/>
              <a:buNone/>
              <a:defRPr sz="1800"/>
            </a:pPr>
            <a:r>
              <a:rPr lang="pt-BR" sz="2000" cap="all" dirty="0">
                <a:latin typeface="Calibri" panose="020F0502020204030204" pitchFamily="34" charset="0"/>
                <a:ea typeface="Arial" charset="0"/>
              </a:rPr>
              <a:t>Conjunto de mecanismos internos com O objetivo de garantir conformidade com a Lei Anticorrupção:</a:t>
            </a:r>
          </a:p>
          <a:p>
            <a:pPr marL="0" lvl="0" indent="0">
              <a:spcBef>
                <a:spcPts val="500"/>
              </a:spcBef>
              <a:buSzTx/>
              <a:buNone/>
              <a:defRPr sz="1800"/>
            </a:pPr>
            <a:endParaRPr lang="pt-BR" sz="1050" cap="all" dirty="0">
              <a:latin typeface="Calibri" panose="020F0502020204030204" pitchFamily="34" charset="0"/>
              <a:ea typeface="Arial" charset="0"/>
            </a:endParaRPr>
          </a:p>
          <a:p>
            <a:pPr marL="0" lvl="0" indent="0">
              <a:spcBef>
                <a:spcPts val="500"/>
              </a:spcBef>
              <a:buSzTx/>
              <a:buNone/>
              <a:defRPr sz="1800"/>
            </a:pPr>
            <a:r>
              <a:rPr lang="pt-BR" sz="2000" cap="all" dirty="0">
                <a:latin typeface="Calibri" panose="020F0502020204030204" pitchFamily="34" charset="0"/>
                <a:ea typeface="Arial" charset="0"/>
              </a:rPr>
              <a:t>(i) </a:t>
            </a:r>
            <a:r>
              <a:rPr lang="pt-BR" sz="2000" b="1" cap="all" dirty="0">
                <a:latin typeface="Calibri" panose="020F0502020204030204" pitchFamily="34" charset="0"/>
                <a:ea typeface="Arial" charset="0"/>
              </a:rPr>
              <a:t>prevenir</a:t>
            </a:r>
            <a:r>
              <a:rPr lang="pt-BR" sz="2000" cap="all" dirty="0">
                <a:latin typeface="Calibri" panose="020F0502020204030204" pitchFamily="34" charset="0"/>
                <a:ea typeface="Arial" charset="0"/>
              </a:rPr>
              <a:t> a ocorrência de atos lesivos contra a administração pública nacional e/ou estrangeira;</a:t>
            </a:r>
          </a:p>
          <a:p>
            <a:pPr marL="0" lvl="0" indent="0">
              <a:spcBef>
                <a:spcPts val="500"/>
              </a:spcBef>
              <a:buSzTx/>
              <a:buNone/>
              <a:defRPr sz="1800"/>
            </a:pPr>
            <a:endParaRPr lang="pt-BR" sz="1050" cap="all" dirty="0">
              <a:latin typeface="Calibri" panose="020F0502020204030204" pitchFamily="34" charset="0"/>
              <a:ea typeface="Arial" charset="0"/>
            </a:endParaRPr>
          </a:p>
          <a:p>
            <a:pPr marL="0" lvl="0" indent="0">
              <a:spcBef>
                <a:spcPts val="500"/>
              </a:spcBef>
              <a:buSzTx/>
              <a:buNone/>
              <a:defRPr sz="1800"/>
            </a:pPr>
            <a:r>
              <a:rPr lang="pt-BR" sz="2000" cap="all" dirty="0">
                <a:latin typeface="Calibri" panose="020F0502020204030204" pitchFamily="34" charset="0"/>
                <a:ea typeface="Arial" charset="0"/>
              </a:rPr>
              <a:t>(ii) </a:t>
            </a:r>
            <a:r>
              <a:rPr lang="pt-BR" sz="2000" b="1" cap="all" dirty="0">
                <a:latin typeface="Calibri" panose="020F0502020204030204" pitchFamily="34" charset="0"/>
                <a:ea typeface="Arial" charset="0"/>
              </a:rPr>
              <a:t>detectar e sanar </a:t>
            </a:r>
            <a:r>
              <a:rPr lang="pt-BR" sz="2000" cap="all" dirty="0">
                <a:latin typeface="Calibri" panose="020F0502020204030204" pitchFamily="34" charset="0"/>
                <a:ea typeface="Arial" charset="0"/>
              </a:rPr>
              <a:t>eventuais atos lesivos.</a:t>
            </a: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  <a:p>
            <a:pPr marL="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5720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11560" y="5013176"/>
            <a:ext cx="7920880" cy="129266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ATENÇÃO!</a:t>
            </a:r>
          </a:p>
          <a:p>
            <a:pPr algn="ctr"/>
            <a:r>
              <a:rPr lang="pt-BR" sz="2000" dirty="0">
                <a:latin typeface="Calibri" pitchFamily="34" charset="0"/>
              </a:rPr>
              <a:t>Pouco importa o nome dado ao programa / conjunto de medidas apresentado pela empresa, o avaliador precisa verificar se os mecanismos internos são utilizados para os fins mencionados acima.</a:t>
            </a:r>
          </a:p>
        </p:txBody>
      </p:sp>
    </p:spTree>
    <p:extLst>
      <p:ext uri="{BB962C8B-B14F-4D97-AF65-F5344CB8AC3E}">
        <p14:creationId xmlns:p14="http://schemas.microsoft.com/office/powerpoint/2010/main" val="181225042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836712"/>
            <a:ext cx="8229600" cy="58303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3151" y="1585281"/>
            <a:ext cx="8229600" cy="3096493"/>
          </a:xfrm>
        </p:spPr>
        <p:txBody>
          <a:bodyPr>
            <a:normAutofit/>
          </a:bodyPr>
          <a:lstStyle/>
          <a:p>
            <a:pPr algn="just">
              <a:buFontTx/>
              <a:buAutoNum type="arabicPeriod"/>
              <a:defRPr/>
            </a:pPr>
            <a:r>
              <a:rPr lang="pt-BR" sz="2600" b="1" u="sng" cap="all" dirty="0">
                <a:latin typeface="Calibri" panose="020F0502020204030204" pitchFamily="34" charset="0"/>
              </a:rPr>
              <a:t>Programa de integridade (</a:t>
            </a:r>
            <a:r>
              <a:rPr lang="pt-BR" sz="2600" b="1" u="sng" cap="all" dirty="0" err="1">
                <a:latin typeface="Calibri" panose="020F0502020204030204" pitchFamily="34" charset="0"/>
              </a:rPr>
              <a:t>pi</a:t>
            </a:r>
            <a:r>
              <a:rPr lang="pt-BR" sz="2600" b="1" u="sng" cap="all" dirty="0">
                <a:latin typeface="Calibri" panose="020F0502020204030204" pitchFamily="34" charset="0"/>
              </a:rPr>
              <a:t>)</a:t>
            </a:r>
            <a:endParaRPr lang="pt-BR" sz="2600" cap="all" dirty="0"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5720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23528" y="2132856"/>
            <a:ext cx="4032448" cy="2929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500"/>
              </a:spcBef>
            </a:pPr>
            <a:r>
              <a:rPr lang="pt-BR" sz="2000" b="1" dirty="0">
                <a:latin typeface="Calibri" pitchFamily="34" charset="0"/>
              </a:rPr>
              <a:t>PROGRAMA DE COMPLIANCE</a:t>
            </a:r>
          </a:p>
          <a:p>
            <a:pPr lvl="0">
              <a:spcBef>
                <a:spcPts val="500"/>
              </a:spcBef>
            </a:pPr>
            <a:endParaRPr lang="pt-BR" b="1" dirty="0">
              <a:latin typeface="Calibri" pitchFamily="34" charset="0"/>
            </a:endParaRPr>
          </a:p>
          <a:p>
            <a:pPr lvl="0" algn="just">
              <a:spcBef>
                <a:spcPts val="500"/>
              </a:spcBef>
            </a:pPr>
            <a:r>
              <a:rPr lang="pt-BR" sz="2000" b="1" dirty="0">
                <a:latin typeface="Calibri" pitchFamily="34" charset="0"/>
              </a:rPr>
              <a:t>Em geral,</a:t>
            </a: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b="1" dirty="0">
                <a:latin typeface="Calibri" pitchFamily="34" charset="0"/>
              </a:rPr>
              <a:t>mecanismos internos</a:t>
            </a:r>
            <a:r>
              <a:rPr lang="pt-BR" sz="2000" dirty="0">
                <a:latin typeface="Calibri" pitchFamily="34" charset="0"/>
              </a:rPr>
              <a:t> para garantir conformidade com leis estrangeiras de combate à corrupção (FCPA, UK </a:t>
            </a:r>
            <a:r>
              <a:rPr lang="pt-BR" sz="2000" dirty="0" err="1">
                <a:latin typeface="Calibri" pitchFamily="34" charset="0"/>
              </a:rPr>
              <a:t>Bribery</a:t>
            </a:r>
            <a:r>
              <a:rPr lang="pt-BR" sz="2000" dirty="0">
                <a:latin typeface="Calibri" pitchFamily="34" charset="0"/>
              </a:rPr>
              <a:t> </a:t>
            </a:r>
            <a:r>
              <a:rPr lang="pt-BR" sz="2000" dirty="0" err="1">
                <a:latin typeface="Calibri" pitchFamily="34" charset="0"/>
              </a:rPr>
              <a:t>Act</a:t>
            </a:r>
            <a:r>
              <a:rPr lang="pt-BR" sz="2000" dirty="0">
                <a:latin typeface="Calibri" pitchFamily="34" charset="0"/>
              </a:rPr>
              <a:t>) e relacionadas a outros temas (ex. ambiental, trabalhista) 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716016" y="2145363"/>
            <a:ext cx="4032448" cy="2929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spcBef>
                <a:spcPts val="500"/>
              </a:spcBef>
              <a:buSzTx/>
              <a:buNone/>
              <a:defRPr sz="1800"/>
            </a:pPr>
            <a:r>
              <a:rPr lang="pt-BR" sz="2000" b="1" dirty="0">
                <a:latin typeface="Calibri" pitchFamily="34" charset="0"/>
              </a:rPr>
              <a:t>PROGRAMA DE INTEGRIDADE</a:t>
            </a:r>
          </a:p>
          <a:p>
            <a:pPr marL="0" lvl="0" indent="0">
              <a:spcBef>
                <a:spcPts val="500"/>
              </a:spcBef>
              <a:buSzTx/>
              <a:buNone/>
              <a:defRPr sz="1800"/>
            </a:pPr>
            <a:endParaRPr lang="pt-BR" b="1" dirty="0">
              <a:latin typeface="Calibri" pitchFamily="34" charset="0"/>
            </a:endParaRPr>
          </a:p>
          <a:p>
            <a:pPr marL="0" lvl="0" indent="0" algn="just">
              <a:spcBef>
                <a:spcPts val="500"/>
              </a:spcBef>
              <a:buSzTx/>
              <a:buNone/>
              <a:defRPr sz="1800"/>
            </a:pPr>
            <a:r>
              <a:rPr lang="pt-BR" sz="2000" b="1" dirty="0">
                <a:latin typeface="Calibri" pitchFamily="34" charset="0"/>
              </a:rPr>
              <a:t>Mecanismos internos</a:t>
            </a:r>
            <a:r>
              <a:rPr lang="pt-BR" sz="2000" dirty="0">
                <a:latin typeface="Calibri" pitchFamily="34" charset="0"/>
              </a:rPr>
              <a:t> para garantir conformidade com a Lei Anticorrupção nacional, que é mais ampla (ex.:  trata de fraude em licitações e execução de contratos com a administração pública)</a:t>
            </a:r>
            <a:endParaRPr lang="pt-BR" sz="2000" b="1" dirty="0">
              <a:latin typeface="Calibri" pitchFamily="34" charset="0"/>
            </a:endParaRPr>
          </a:p>
          <a:p>
            <a:endParaRPr lang="pt-BR" dirty="0"/>
          </a:p>
        </p:txBody>
      </p:sp>
      <p:sp>
        <p:nvSpPr>
          <p:cNvPr id="9" name="Shape 22"/>
          <p:cNvSpPr/>
          <p:nvPr/>
        </p:nvSpPr>
        <p:spPr>
          <a:xfrm>
            <a:off x="4290059" y="2284312"/>
            <a:ext cx="520007" cy="424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500"/>
              </a:spcBef>
              <a:defRPr sz="2400" b="1"/>
            </a:lvl1pPr>
          </a:lstStyle>
          <a:p>
            <a:pPr lvl="0" algn="ctr">
              <a:defRPr sz="1800" b="0"/>
            </a:pPr>
            <a:r>
              <a:rPr sz="2400" b="1" dirty="0"/>
              <a:t>X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528" y="4941168"/>
            <a:ext cx="8424936" cy="15542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900" b="1" dirty="0">
                <a:solidFill>
                  <a:srgbClr val="FF0000"/>
                </a:solidFill>
                <a:latin typeface="Calibri" pitchFamily="34" charset="0"/>
              </a:rPr>
              <a:t>ATENÇÃO!</a:t>
            </a:r>
          </a:p>
          <a:p>
            <a:pPr algn="ctr"/>
            <a:r>
              <a:rPr lang="pt-BR" sz="1900" dirty="0">
                <a:latin typeface="Calibri" pitchFamily="34" charset="0"/>
              </a:rPr>
              <a:t>Geralmente empresas multinacionais possuem programas de </a:t>
            </a:r>
            <a:r>
              <a:rPr lang="pt-BR" sz="1900" i="1" dirty="0" err="1">
                <a:latin typeface="Calibri" pitchFamily="34" charset="0"/>
              </a:rPr>
              <a:t>compliance</a:t>
            </a:r>
            <a:r>
              <a:rPr lang="pt-BR" sz="1900" dirty="0">
                <a:latin typeface="Calibri" pitchFamily="34" charset="0"/>
              </a:rPr>
              <a:t> que já tinham sido implantados antes da entrada em vigor da Lei Anticorrupção . </a:t>
            </a:r>
            <a:r>
              <a:rPr lang="pt-BR" sz="1900" b="1" dirty="0">
                <a:latin typeface="Calibri" pitchFamily="34" charset="0"/>
              </a:rPr>
              <a:t>Nesses casos o avaliador precisa verificar se os mecanismos  do programa foram adaptados  para atender também aos objetivos de um PI. </a:t>
            </a:r>
          </a:p>
        </p:txBody>
      </p:sp>
    </p:spTree>
    <p:extLst>
      <p:ext uri="{BB962C8B-B14F-4D97-AF65-F5344CB8AC3E}">
        <p14:creationId xmlns:p14="http://schemas.microsoft.com/office/powerpoint/2010/main" val="9380424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20"/>
            <a:ext cx="8229600" cy="575592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60562"/>
            <a:ext cx="7740352" cy="4897438"/>
          </a:xfrm>
        </p:spPr>
        <p:txBody>
          <a:bodyPr>
            <a:normAutofit lnSpcReduction="10000"/>
          </a:bodyPr>
          <a:lstStyle/>
          <a:p>
            <a:pPr algn="just">
              <a:buNone/>
              <a:defRPr/>
            </a:pPr>
            <a:r>
              <a:rPr lang="pt-BR" sz="2500" b="1" u="sng" cap="all" dirty="0">
                <a:latin typeface="Calibri" panose="020F0502020204030204" pitchFamily="34" charset="0"/>
              </a:rPr>
              <a:t>2. Avaliação de programa de integridade em par</a:t>
            </a:r>
          </a:p>
          <a:p>
            <a:pPr lvl="1" algn="just">
              <a:buNone/>
              <a:defRPr/>
            </a:pPr>
            <a:endParaRPr lang="pt-BR" sz="2500" b="1" cap="all" dirty="0">
              <a:latin typeface="Calibri" panose="020F0502020204030204" pitchFamily="34" charset="0"/>
            </a:endParaRPr>
          </a:p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2.1. objetivos da avaliação  no processo</a:t>
            </a:r>
          </a:p>
          <a:p>
            <a:pPr lvl="1" algn="just">
              <a:buNone/>
              <a:defRPr/>
            </a:pPr>
            <a:endParaRPr lang="pt-BR" sz="1050" b="1" cap="all" dirty="0">
              <a:latin typeface="Calibri" panose="020F0502020204030204" pitchFamily="34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pt-BR" b="1" cap="all" dirty="0">
                <a:latin typeface="Calibri" panose="020F0502020204030204" pitchFamily="34" charset="0"/>
              </a:rPr>
              <a:t>Verificar se e em quanto a multa será atenuada. </a:t>
            </a:r>
            <a:r>
              <a:rPr lang="pt-BR" b="1" dirty="0">
                <a:latin typeface="Calibri" pitchFamily="34" charset="0"/>
              </a:rPr>
              <a:t>Subtração de 1 a 4% </a:t>
            </a:r>
            <a:r>
              <a:rPr lang="pt-BR" dirty="0">
                <a:latin typeface="Calibri" pitchFamily="34" charset="0"/>
              </a:rPr>
              <a:t>incidentes sobre o faturamento bruto da empresa, </a:t>
            </a:r>
            <a:r>
              <a:rPr lang="pt-BR" b="1" dirty="0">
                <a:latin typeface="Calibri" pitchFamily="34" charset="0"/>
              </a:rPr>
              <a:t>ou 0%</a:t>
            </a:r>
            <a:r>
              <a:rPr lang="pt-BR" dirty="0">
                <a:latin typeface="Calibri" pitchFamily="34" charset="0"/>
              </a:rPr>
              <a:t>, em caso de programa meramente formal.</a:t>
            </a:r>
            <a:endParaRPr lang="pt-BR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cap="all" dirty="0">
              <a:latin typeface="Calibri" panose="020F0502020204030204" pitchFamily="34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pt-BR" b="1" cap="all" dirty="0">
                <a:latin typeface="Calibri" panose="020F0502020204030204" pitchFamily="34" charset="0"/>
              </a:rPr>
              <a:t>Estabelecimento de um sistema de incentivos</a:t>
            </a:r>
            <a:r>
              <a:rPr lang="pt-BR" cap="all" dirty="0">
                <a:latin typeface="Calibri" panose="020F0502020204030204" pitchFamily="34" charset="0"/>
              </a:rPr>
              <a:t>. </a:t>
            </a:r>
            <a:r>
              <a:rPr lang="pt-BR" dirty="0">
                <a:latin typeface="Calibri" pitchFamily="34" charset="0"/>
              </a:rPr>
              <a:t>O que pode ser feito por meio da valorização de esforços da pessoa jurídica para criação e manutenção de uma cultura de integridade. </a:t>
            </a:r>
            <a:endParaRPr lang="pt-BR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4" name="Retângulo 3"/>
          <p:cNvSpPr/>
          <p:nvPr/>
        </p:nvSpPr>
        <p:spPr>
          <a:xfrm>
            <a:off x="7906676" y="3573016"/>
            <a:ext cx="1172712" cy="1759069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4224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20"/>
            <a:ext cx="8218488" cy="72072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DIREITO ADMINISTRATIVO SANCIONADOR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457200" y="1844675"/>
            <a:ext cx="8507413" cy="4897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3888" lvl="1" indent="-457200" algn="just">
              <a:buFont typeface="Arial" panose="020B0604020202020204" pitchFamily="34" charset="0"/>
              <a:buChar char="•"/>
            </a:pPr>
            <a:r>
              <a:rPr lang="pt-BR" altLang="pt-BR" sz="2400" b="1" dirty="0"/>
              <a:t> </a:t>
            </a:r>
            <a:r>
              <a:rPr lang="pt-BR" altLang="pt-BR" sz="2400" b="1" u="sng" dirty="0"/>
              <a:t>ELEMENTOS PRINCIPAIS:</a:t>
            </a:r>
          </a:p>
          <a:p>
            <a:pPr marL="0" indent="0" algn="just">
              <a:buFontTx/>
              <a:buNone/>
            </a:pPr>
            <a:endParaRPr lang="pt-BR" altLang="pt-BR" sz="2400" b="1" u="sng" dirty="0"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altLang="pt-BR" sz="2400" dirty="0">
                <a:ea typeface="ＭＳ Ｐゴシック" pitchFamily="34" charset="-128"/>
              </a:rPr>
              <a:t>PROCESSO ADMINISTRATIVO SANCIONADOR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altLang="pt-BR" sz="2400" dirty="0"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altLang="pt-BR" sz="2400" dirty="0">
                <a:ea typeface="ＭＳ Ｐゴシック" pitchFamily="34" charset="-128"/>
              </a:rPr>
              <a:t>ILÍCITO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altLang="pt-BR" sz="2400" dirty="0"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altLang="pt-BR" sz="2400" dirty="0">
                <a:ea typeface="ＭＳ Ｐゴシック" pitchFamily="34" charset="-128"/>
              </a:rPr>
              <a:t>SANÇÃO ADMINISTRATIVA</a:t>
            </a:r>
          </a:p>
        </p:txBody>
      </p:sp>
    </p:spTree>
    <p:extLst>
      <p:ext uri="{BB962C8B-B14F-4D97-AF65-F5344CB8AC3E}">
        <p14:creationId xmlns:p14="http://schemas.microsoft.com/office/powerpoint/2010/main" val="33125607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/>
          <p:cNvSpPr>
            <a:spLocks noGrp="1"/>
          </p:cNvSpPr>
          <p:nvPr>
            <p:ph type="subTitle"/>
          </p:nvPr>
        </p:nvSpPr>
        <p:spPr>
          <a:xfrm>
            <a:off x="179512" y="764704"/>
            <a:ext cx="8163780" cy="489827"/>
          </a:xfrm>
        </p:spPr>
        <p:txBody>
          <a:bodyPr wrap="square" anchor="ctr"/>
          <a:lstStyle/>
          <a:p>
            <a:pPr marL="0" indent="0">
              <a:buNone/>
            </a:pPr>
            <a:r>
              <a:rPr lang="pt-BR" b="1" dirty="0"/>
              <a:t>Programa de Integridade</a:t>
            </a:r>
            <a:endParaRPr lang="pt-BR" dirty="0"/>
          </a:p>
        </p:txBody>
      </p:sp>
      <p:graphicFrame>
        <p:nvGraphicFramePr>
          <p:cNvPr id="6" name="Diagrama 5"/>
          <p:cNvGraphicFramePr/>
          <p:nvPr>
            <p:extLst/>
          </p:nvPr>
        </p:nvGraphicFramePr>
        <p:xfrm>
          <a:off x="251520" y="1052736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431123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19"/>
            <a:ext cx="8229600" cy="57559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408" y="1700809"/>
            <a:ext cx="8562056" cy="648071"/>
          </a:xfrm>
        </p:spPr>
        <p:txBody>
          <a:bodyPr>
            <a:normAutofit fontScale="92500"/>
          </a:bodyPr>
          <a:lstStyle/>
          <a:p>
            <a:pPr lvl="1" algn="just">
              <a:buNone/>
              <a:defRPr/>
            </a:pPr>
            <a:r>
              <a:rPr lang="pt-BR" sz="2600" b="1" cap="all" dirty="0">
                <a:latin typeface="Calibri" panose="020F0502020204030204" pitchFamily="34" charset="0"/>
              </a:rPr>
              <a:t>2.2. APRESENTAÇÃO DO PI NA DEFESA  </a:t>
            </a:r>
            <a:r>
              <a:rPr lang="pt-BR" sz="2100" b="1" cap="all" dirty="0">
                <a:latin typeface="Calibri" panose="020F0502020204030204" pitchFamily="34" charset="0"/>
              </a:rPr>
              <a:t>(</a:t>
            </a:r>
            <a:r>
              <a:rPr lang="pt-BR" sz="2100" dirty="0"/>
              <a:t>PORTARIA CGU nº 909/2015)</a:t>
            </a:r>
            <a:endParaRPr lang="pt-BR" sz="2000" cap="all" dirty="0"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6408" y="2348880"/>
            <a:ext cx="4320480" cy="3547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/>
              <a:t>RELATÓRIO DE PERFIL</a:t>
            </a:r>
          </a:p>
          <a:p>
            <a:endParaRPr lang="pt-BR" sz="1050" b="1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900" dirty="0"/>
              <a:t>Setores do mercado em que atua (no território nacional e no exterior)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900" dirty="0"/>
              <a:t>Estrutura organizacional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900" dirty="0"/>
              <a:t>Quantitativo de empregados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900" dirty="0"/>
              <a:t>Interações com a administração pública (no território nacional e no exterior)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900" dirty="0"/>
              <a:t>Participações societárias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900" dirty="0"/>
              <a:t>Qualificação como MPE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669696" y="2359464"/>
            <a:ext cx="432048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/>
              <a:t>RELATÓRIO DE CONFORMIDADE</a:t>
            </a:r>
          </a:p>
          <a:p>
            <a:endParaRPr lang="pt-BR" sz="1050" b="1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900" dirty="0"/>
              <a:t> Estrutura do PI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900" dirty="0"/>
              <a:t> Funcionamento do PI na rotina da pessoa jurídica (histórico de dados e estatísticas)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900" dirty="0"/>
              <a:t> Atuação do PI na prevenção, detecção e remediação do ato lesivo objeto da apuração</a:t>
            </a:r>
          </a:p>
          <a:p>
            <a:endParaRPr lang="pt-BR" sz="105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07904" y="5364379"/>
            <a:ext cx="5295816" cy="129266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Atenção!   </a:t>
            </a:r>
          </a:p>
          <a:p>
            <a:pPr algn="just"/>
            <a:r>
              <a:rPr lang="pt-BR" sz="1900" dirty="0"/>
              <a:t>O avaliador poderá realizar entrevistas e solicitar novos documentos a fim de melhor fundamentar sua avaliação</a:t>
            </a:r>
          </a:p>
        </p:txBody>
      </p:sp>
    </p:spTree>
    <p:extLst>
      <p:ext uri="{BB962C8B-B14F-4D97-AF65-F5344CB8AC3E}">
        <p14:creationId xmlns:p14="http://schemas.microsoft.com/office/powerpoint/2010/main" val="21344474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80727"/>
            <a:ext cx="8229600" cy="50358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147248" cy="936104"/>
          </a:xfrm>
        </p:spPr>
        <p:txBody>
          <a:bodyPr>
            <a:normAutofit fontScale="85000" lnSpcReduction="20000"/>
          </a:bodyPr>
          <a:lstStyle/>
          <a:p>
            <a:pPr lvl="1" algn="just">
              <a:buNone/>
              <a:defRPr/>
            </a:pPr>
            <a:r>
              <a:rPr lang="pt-BR" sz="31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2100" cap="all" dirty="0">
                <a:latin typeface="Calibri" pitchFamily="34" charset="0"/>
              </a:rPr>
              <a:t>  (decreto 8.420/2015 E  </a:t>
            </a:r>
            <a:r>
              <a:rPr lang="pt-BR" sz="2100" dirty="0">
                <a:latin typeface="Calibri" pitchFamily="34" charset="0"/>
              </a:rPr>
              <a:t>PORTARIA CGU n° 909/2015)</a:t>
            </a:r>
            <a:endParaRPr lang="pt-BR" sz="21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2564904"/>
            <a:ext cx="856895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DEVEM SER LEVADOS EM CONSIDERAÇÃO PELO AVALIADOR:</a:t>
            </a:r>
          </a:p>
          <a:p>
            <a:endParaRPr lang="pt-BR" sz="2000" b="1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pt-BR" sz="2200" dirty="0"/>
              <a:t> </a:t>
            </a:r>
            <a:r>
              <a:rPr lang="pt-BR" sz="2200" b="1" dirty="0"/>
              <a:t>Grau de adequação </a:t>
            </a:r>
            <a:r>
              <a:rPr lang="pt-BR" sz="2200" dirty="0"/>
              <a:t>dos parâmetros de integridade ao perfil da pessoa jurídica. </a:t>
            </a:r>
            <a:endParaRPr lang="pt-BR" sz="2200" b="1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pt-BR" sz="2200" b="1" dirty="0"/>
              <a:t>Efetividade </a:t>
            </a:r>
            <a:r>
              <a:rPr lang="pt-BR" sz="2200" dirty="0"/>
              <a:t>do PI </a:t>
            </a:r>
            <a:r>
              <a:rPr lang="pt-BR" sz="2200" b="1" dirty="0"/>
              <a:t>em relação ao ato lesivo </a:t>
            </a:r>
            <a:r>
              <a:rPr lang="pt-BR" sz="2200" dirty="0"/>
              <a:t>objeto de apuração.</a:t>
            </a:r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pt-BR" sz="2200" b="1" dirty="0"/>
              <a:t>Efetividade </a:t>
            </a:r>
            <a:r>
              <a:rPr lang="pt-BR" sz="2200" dirty="0"/>
              <a:t>do PI em relação ao </a:t>
            </a:r>
            <a:r>
              <a:rPr lang="pt-BR" sz="2200" b="1" dirty="0"/>
              <a:t>funcionamento dos parâmetros na rotina </a:t>
            </a:r>
            <a:r>
              <a:rPr lang="pt-BR" sz="2200" dirty="0"/>
              <a:t>da pessoa jurídica.</a:t>
            </a:r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pt-BR" sz="2200" b="1" dirty="0"/>
              <a:t>Redução de formalidades </a:t>
            </a:r>
            <a:r>
              <a:rPr lang="pt-BR" sz="2200" dirty="0"/>
              <a:t>na avaliação de programas de </a:t>
            </a:r>
            <a:r>
              <a:rPr lang="pt-BR" sz="2200" b="1" dirty="0"/>
              <a:t>micro ou pequena empresa (MPE).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3344021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19"/>
            <a:ext cx="8229600" cy="57559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323528" y="2780928"/>
          <a:ext cx="8424936" cy="3840480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2948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4416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pt-BR" sz="2000" b="1" dirty="0">
                          <a:latin typeface="Calibri" pitchFamily="34" charset="0"/>
                        </a:rPr>
                        <a:t>I. COMPROMETIMENTO</a:t>
                      </a:r>
                      <a:r>
                        <a:rPr lang="pt-BR" sz="2000" b="1" baseline="0" dirty="0">
                          <a:latin typeface="Calibri" pitchFamily="34" charset="0"/>
                        </a:rPr>
                        <a:t> DA ALTA DIREÇÃO </a:t>
                      </a:r>
                      <a:endParaRPr lang="pt-BR" sz="2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Não envolvimento na prática</a:t>
                      </a:r>
                      <a:r>
                        <a:rPr lang="pt-BR" sz="2400" baseline="0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 lesiva</a:t>
                      </a:r>
                      <a:endParaRPr lang="pt-BR" sz="240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dirty="0">
                          <a:latin typeface="Calibri" pitchFamily="34" charset="0"/>
                        </a:rPr>
                        <a:t>Envolvimento</a:t>
                      </a:r>
                      <a:r>
                        <a:rPr lang="pt-BR" sz="2400" baseline="0" dirty="0">
                          <a:latin typeface="Calibri" pitchFamily="34" charset="0"/>
                        </a:rPr>
                        <a:t> com a construção do PI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Supervisão e acompanhamento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Disponibilização de recursos 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Recursos financeiros e humanos suficientes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Sensibilização de gerentes e coordenadores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="1" baseline="0" dirty="0">
                          <a:latin typeface="Calibri" pitchFamily="34" charset="0"/>
                        </a:rPr>
                        <a:t>Comunicação</a:t>
                      </a:r>
                      <a:endParaRPr lang="pt-BR" sz="2400" baseline="0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09570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80727"/>
            <a:ext cx="8229600" cy="50358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179512" y="2564904"/>
          <a:ext cx="8784976" cy="4104456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3074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56">
                <a:tc>
                  <a:txBody>
                    <a:bodyPr/>
                    <a:lstStyle/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pt-BR" sz="1800" b="1" dirty="0">
                          <a:latin typeface="Calibri" pitchFamily="34" charset="0"/>
                        </a:rPr>
                        <a:t>II / III. PADRÕES</a:t>
                      </a:r>
                      <a:r>
                        <a:rPr lang="pt-BR" sz="1800" b="1" baseline="0" dirty="0">
                          <a:latin typeface="Calibri" pitchFamily="34" charset="0"/>
                        </a:rPr>
                        <a:t> DE CONDUTA, POLÍTICAS E CONTROLES PARA GARANTIR A INTEGRIDADE</a:t>
                      </a:r>
                      <a:endParaRPr lang="pt-BR" sz="18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dirty="0">
                          <a:latin typeface="Calibri" pitchFamily="34" charset="0"/>
                        </a:rPr>
                        <a:t>Aplicação</a:t>
                      </a:r>
                      <a:r>
                        <a:rPr lang="pt-BR" sz="2400" baseline="0" dirty="0">
                          <a:latin typeface="Calibri" pitchFamily="34" charset="0"/>
                        </a:rPr>
                        <a:t> a todos empregados e administradores, independente de cargo ou função</a:t>
                      </a: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  <a:sym typeface="Arial"/>
                        </a:rPr>
                        <a:t>Se necessário, aplicável a terceiros</a:t>
                      </a:r>
                      <a:endParaRPr lang="pt-BR" sz="240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dirty="0">
                          <a:latin typeface="Calibri" pitchFamily="34" charset="0"/>
                        </a:rPr>
                        <a:t>Documento formal</a:t>
                      </a: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Linguagem clara e compreensível</a:t>
                      </a: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="1" baseline="0" dirty="0">
                          <a:latin typeface="Calibri" pitchFamily="34" charset="0"/>
                        </a:rPr>
                        <a:t>Comunicação</a:t>
                      </a: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="1" baseline="0" dirty="0">
                          <a:latin typeface="Calibri" pitchFamily="34" charset="0"/>
                        </a:rPr>
                        <a:t>Treinamento</a:t>
                      </a:r>
                      <a:endParaRPr lang="pt-BR" sz="2400" baseline="0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Fluxograma: Somador 4"/>
          <p:cNvSpPr/>
          <p:nvPr/>
        </p:nvSpPr>
        <p:spPr>
          <a:xfrm>
            <a:off x="7236296" y="5949280"/>
            <a:ext cx="1656184" cy="519348"/>
          </a:xfrm>
          <a:prstGeom prst="flowChartSummingJunction">
            <a:avLst/>
          </a:prstGeom>
          <a:solidFill>
            <a:srgbClr val="FFFFFF"/>
          </a:solidFill>
          <a:ln w="25400" cap="flat">
            <a:solidFill>
              <a:srgbClr val="BBE0E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dirty="0">
                <a:solidFill>
                  <a:srgbClr val="000000"/>
                </a:solidFill>
              </a:rPr>
              <a:t>III. </a:t>
            </a:r>
            <a:r>
              <a:rPr kumimoji="0" lang="pt-B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MPE</a:t>
            </a:r>
          </a:p>
        </p:txBody>
      </p:sp>
    </p:spTree>
    <p:extLst>
      <p:ext uri="{BB962C8B-B14F-4D97-AF65-F5344CB8AC3E}">
        <p14:creationId xmlns:p14="http://schemas.microsoft.com/office/powerpoint/2010/main" val="13811504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80727"/>
            <a:ext cx="8229600" cy="50358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755576" y="2348880"/>
          <a:ext cx="7704856" cy="4320480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269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0">
                <a:tc>
                  <a:txBody>
                    <a:bodyPr/>
                    <a:lstStyle/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pt-BR" sz="1800" b="1" dirty="0">
                          <a:latin typeface="Calibri" pitchFamily="34" charset="0"/>
                        </a:rPr>
                        <a:t>IV. TREINAMENTO</a:t>
                      </a:r>
                      <a:r>
                        <a:rPr lang="pt-BR" sz="1800" b="1" baseline="0" dirty="0">
                          <a:latin typeface="Calibri" pitchFamily="34" charset="0"/>
                        </a:rPr>
                        <a:t> E COMUNICAÇÃO</a:t>
                      </a:r>
                      <a:endParaRPr lang="pt-BR" sz="18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pt-BR" sz="280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800" dirty="0">
                          <a:latin typeface="Calibri" pitchFamily="34" charset="0"/>
                        </a:rPr>
                        <a:t>Planejamento</a:t>
                      </a:r>
                      <a:endParaRPr lang="pt-BR" sz="2800" baseline="0" dirty="0">
                        <a:latin typeface="Calibri" pitchFamily="34" charset="0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8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8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  <a:sym typeface="Arial"/>
                        </a:rPr>
                        <a:t>Estratégias e meios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80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800" dirty="0">
                          <a:latin typeface="Calibri" pitchFamily="34" charset="0"/>
                        </a:rPr>
                        <a:t>Alcance</a:t>
                      </a:r>
                      <a:endParaRPr lang="pt-BR" sz="2800" b="1" baseline="0" dirty="0">
                        <a:latin typeface="Calibri" pitchFamily="34" charset="0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800" b="1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800" b="1" baseline="0" dirty="0">
                          <a:latin typeface="Calibri" pitchFamily="34" charset="0"/>
                        </a:rPr>
                        <a:t>Monitoramento</a:t>
                      </a:r>
                      <a:endParaRPr lang="pt-BR" sz="2800" baseline="0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5750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80727"/>
            <a:ext cx="8229600" cy="50358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251520" y="2492896"/>
          <a:ext cx="8568952" cy="4032448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2999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9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2448">
                <a:tc>
                  <a:txBody>
                    <a:bodyPr/>
                    <a:lstStyle/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pt-BR" sz="2000" b="1" dirty="0">
                          <a:latin typeface="Calibri" pitchFamily="34" charset="0"/>
                        </a:rPr>
                        <a:t>V. ANÁLISE PERIÓDICA</a:t>
                      </a:r>
                      <a:r>
                        <a:rPr lang="pt-BR" sz="2000" b="1" baseline="0" dirty="0">
                          <a:latin typeface="Calibri" pitchFamily="34" charset="0"/>
                        </a:rPr>
                        <a:t>      DE RISCOS</a:t>
                      </a:r>
                    </a:p>
                    <a:p>
                      <a:pPr algn="l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800" dirty="0">
                          <a:latin typeface="Calibri" pitchFamily="34" charset="0"/>
                        </a:rPr>
                        <a:t>Identificação</a:t>
                      </a:r>
                      <a:r>
                        <a:rPr lang="pt-BR" sz="2800" baseline="0" dirty="0">
                          <a:latin typeface="Calibri" pitchFamily="34" charset="0"/>
                        </a:rPr>
                        <a:t> periódica de situações que geram risco à integridade para criação/aprimoramento de controles  </a:t>
                      </a:r>
                      <a:endParaRPr lang="pt-BR" sz="2800" dirty="0">
                        <a:latin typeface="Calibri" pitchFamily="34" charset="0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8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800" b="1" baseline="0" dirty="0">
                          <a:latin typeface="Calibri" pitchFamily="34" charset="0"/>
                        </a:rPr>
                        <a:t>Treinamento </a:t>
                      </a:r>
                      <a:r>
                        <a:rPr lang="pt-BR" sz="2800" b="0" baseline="0" dirty="0">
                          <a:latin typeface="Calibri" pitchFamily="34" charset="0"/>
                        </a:rPr>
                        <a:t>(caso a análise de riscos seja realizada por equipe interna)</a:t>
                      </a:r>
                      <a:endParaRPr lang="pt-BR" sz="2800" baseline="0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Fluxograma: Somador 4"/>
          <p:cNvSpPr/>
          <p:nvPr/>
        </p:nvSpPr>
        <p:spPr>
          <a:xfrm>
            <a:off x="7092280" y="5877272"/>
            <a:ext cx="1440160" cy="519348"/>
          </a:xfrm>
          <a:prstGeom prst="flowChartSummingJunction">
            <a:avLst/>
          </a:prstGeom>
          <a:solidFill>
            <a:srgbClr val="FFFFFF"/>
          </a:solidFill>
          <a:ln w="25400" cap="flat">
            <a:solidFill>
              <a:srgbClr val="BBE0E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  MPE</a:t>
            </a:r>
          </a:p>
        </p:txBody>
      </p:sp>
    </p:spTree>
    <p:extLst>
      <p:ext uri="{BB962C8B-B14F-4D97-AF65-F5344CB8AC3E}">
        <p14:creationId xmlns:p14="http://schemas.microsoft.com/office/powerpoint/2010/main" val="273015092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80727"/>
            <a:ext cx="8229600" cy="50358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395536" y="2420888"/>
          <a:ext cx="8280920" cy="4248472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289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2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pt-BR" sz="2000" b="1" dirty="0">
                          <a:latin typeface="Calibri" pitchFamily="34" charset="0"/>
                        </a:rPr>
                        <a:t>VI / VII. REGISTROS</a:t>
                      </a:r>
                      <a:r>
                        <a:rPr lang="pt-BR" sz="2000" b="1" baseline="0" dirty="0">
                          <a:latin typeface="Calibri" pitchFamily="34" charset="0"/>
                        </a:rPr>
                        <a:t> CONTÁBEIS E CONTROLES</a:t>
                      </a:r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dirty="0">
                          <a:latin typeface="Calibri" pitchFamily="34" charset="0"/>
                        </a:rPr>
                        <a:t>Controles para garantir registros completos e confiáveis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dirty="0">
                          <a:latin typeface="Calibri" pitchFamily="34" charset="0"/>
                        </a:rPr>
                        <a:t>Auditoria dos registros contábeis, com foco</a:t>
                      </a:r>
                      <a:r>
                        <a:rPr lang="pt-BR" sz="2400" baseline="0" dirty="0">
                          <a:latin typeface="Calibri" pitchFamily="34" charset="0"/>
                        </a:rPr>
                        <a:t> em indícios de corrupção/fraude</a:t>
                      </a:r>
                      <a:endParaRPr lang="pt-BR" sz="2400" dirty="0">
                        <a:latin typeface="Calibri" pitchFamily="34" charset="0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="1" dirty="0">
                          <a:latin typeface="Calibri" pitchFamily="34" charset="0"/>
                        </a:rPr>
                        <a:t>Comunicação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="1" dirty="0">
                          <a:latin typeface="Calibri" pitchFamily="34" charset="0"/>
                        </a:rPr>
                        <a:t>Treinamento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="1" dirty="0">
                          <a:latin typeface="Calibri" pitchFamily="34" charset="0"/>
                        </a:rPr>
                        <a:t>Monitoramento</a:t>
                      </a:r>
                      <a:endParaRPr lang="pt-BR" sz="2400" b="0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11084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19"/>
            <a:ext cx="8229600" cy="57559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179512" y="2420888"/>
          <a:ext cx="8712968" cy="4248472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3310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2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pt-BR" sz="2000" b="1" dirty="0">
                          <a:latin typeface="Calibri" pitchFamily="34" charset="0"/>
                        </a:rPr>
                        <a:t>VIII. PROCEDIMENTOS</a:t>
                      </a:r>
                      <a:r>
                        <a:rPr lang="pt-BR" sz="2000" b="1" baseline="0" dirty="0">
                          <a:latin typeface="Calibri" pitchFamily="34" charset="0"/>
                        </a:rPr>
                        <a:t> DE PREVENÇÃO E CONTROLE :</a:t>
                      </a:r>
                    </a:p>
                    <a:p>
                      <a:pPr algn="l"/>
                      <a:endParaRPr lang="pt-BR" sz="1050" b="1" baseline="0" dirty="0">
                        <a:latin typeface="Calibri" pitchFamily="34" charset="0"/>
                      </a:endParaRP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000" b="0" baseline="0" dirty="0">
                          <a:latin typeface="Calibri" pitchFamily="34" charset="0"/>
                        </a:rPr>
                        <a:t>Processos licitatórios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000" b="0" baseline="0" dirty="0">
                          <a:latin typeface="Calibri" pitchFamily="34" charset="0"/>
                        </a:rPr>
                        <a:t>Execução de contratos com o governo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000" b="0" baseline="0" dirty="0">
                          <a:latin typeface="Calibri" pitchFamily="34" charset="0"/>
                        </a:rPr>
                        <a:t>Interações com o setor público (exportação / importação, regulação, fiscalizações, dependência de licenças / autorizações)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dirty="0">
                          <a:latin typeface="Calibri" pitchFamily="34" charset="0"/>
                        </a:rPr>
                        <a:t>Existência</a:t>
                      </a:r>
                      <a:r>
                        <a:rPr lang="pt-BR" sz="2400" baseline="0" dirty="0">
                          <a:latin typeface="Calibri" pitchFamily="34" charset="0"/>
                        </a:rPr>
                        <a:t> de políticas para mitigar riscos</a:t>
                      </a:r>
                      <a:endParaRPr lang="pt-BR" sz="2400" dirty="0">
                        <a:latin typeface="Calibri" pitchFamily="34" charset="0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dirty="0">
                          <a:latin typeface="Calibri" pitchFamily="34" charset="0"/>
                        </a:rPr>
                        <a:t>Estabelecimento</a:t>
                      </a:r>
                      <a:r>
                        <a:rPr lang="pt-BR" sz="2400" baseline="0" dirty="0">
                          <a:latin typeface="Calibri" pitchFamily="34" charset="0"/>
                        </a:rPr>
                        <a:t> de controles  para garantir o cumprimento das políticas</a:t>
                      </a:r>
                      <a:endParaRPr lang="pt-BR" sz="2400" dirty="0">
                        <a:latin typeface="Calibri" pitchFamily="34" charset="0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="1" dirty="0">
                          <a:latin typeface="Calibri" pitchFamily="34" charset="0"/>
                        </a:rPr>
                        <a:t>Treinamento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="1" dirty="0">
                          <a:latin typeface="Calibri" pitchFamily="34" charset="0"/>
                        </a:rPr>
                        <a:t>Comunicação </a:t>
                      </a:r>
                      <a:r>
                        <a:rPr lang="pt-BR" sz="2400" b="0" dirty="0">
                          <a:latin typeface="Calibri" pitchFamily="34" charset="0"/>
                        </a:rPr>
                        <a:t>(em caso de mudança</a:t>
                      </a:r>
                      <a:r>
                        <a:rPr lang="pt-BR" sz="2400" b="0" baseline="0" dirty="0">
                          <a:latin typeface="Calibri" pitchFamily="34" charset="0"/>
                        </a:rPr>
                        <a:t> de regras)</a:t>
                      </a:r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="1" dirty="0">
                          <a:latin typeface="Calibri" pitchFamily="34" charset="0"/>
                        </a:rPr>
                        <a:t>Monitoramento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5759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80727"/>
            <a:ext cx="8229600" cy="50358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179512" y="2348880"/>
          <a:ext cx="8712968" cy="4144124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4182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0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4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Calibri" pitchFamily="34" charset="0"/>
                        </a:rPr>
                        <a:t>IX. INSTÂNCIA</a:t>
                      </a:r>
                      <a:r>
                        <a:rPr lang="pt-BR" sz="2000" b="1" baseline="0" dirty="0">
                          <a:latin typeface="Calibri" pitchFamily="34" charset="0"/>
                        </a:rPr>
                        <a:t> RESPONSÁVEL PELA APLICAÇÃO DO PROGRAMA E FISCALIZAÇÃO DE SEU CUMPRIMENTO</a:t>
                      </a:r>
                    </a:p>
                    <a:p>
                      <a:pPr algn="l"/>
                      <a:endParaRPr lang="pt-BR" sz="1050" b="1" baseline="0" dirty="0">
                        <a:latin typeface="Calibri" pitchFamily="34" charset="0"/>
                      </a:endParaRP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200" b="0" baseline="0" dirty="0"/>
                        <a:t>Coordena a análise de riscos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200" b="0" baseline="0" dirty="0"/>
                        <a:t>Cria regras e controles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200" b="0" baseline="0" dirty="0"/>
                        <a:t>Monitora a aplicação das regras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200" b="0" baseline="0" dirty="0"/>
                        <a:t>Planeja e executa a estratégia de comunicação e treinamento</a:t>
                      </a:r>
                    </a:p>
                    <a:p>
                      <a:pPr algn="l"/>
                      <a:endParaRPr lang="pt-BR" sz="1050" b="1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pt-BR" sz="24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Independência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Autonomia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Disponibilização de recursos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Proteção contra punições arbitrárias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Fluxograma: Somador 4"/>
          <p:cNvSpPr/>
          <p:nvPr/>
        </p:nvSpPr>
        <p:spPr>
          <a:xfrm>
            <a:off x="7092280" y="5789726"/>
            <a:ext cx="1296144" cy="519348"/>
          </a:xfrm>
          <a:prstGeom prst="flowChartSummingJunction">
            <a:avLst/>
          </a:prstGeom>
          <a:solidFill>
            <a:srgbClr val="FFFFFF"/>
          </a:solidFill>
          <a:ln w="25400" cap="flat">
            <a:solidFill>
              <a:srgbClr val="BBE0E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MPE</a:t>
            </a:r>
          </a:p>
        </p:txBody>
      </p:sp>
    </p:spTree>
    <p:extLst>
      <p:ext uri="{BB962C8B-B14F-4D97-AF65-F5344CB8AC3E}">
        <p14:creationId xmlns:p14="http://schemas.microsoft.com/office/powerpoint/2010/main" val="66808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1"/>
          <p:cNvSpPr>
            <a:spLocks noGrp="1"/>
          </p:cNvSpPr>
          <p:nvPr>
            <p:ph type="title"/>
          </p:nvPr>
        </p:nvSpPr>
        <p:spPr bwMode="auto">
          <a:xfrm>
            <a:off x="457200" y="876708"/>
            <a:ext cx="8218488" cy="72072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28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DIREITO ADMINISTRATIVO SANCIONADOR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just">
              <a:defRPr/>
            </a:pPr>
            <a:r>
              <a:rPr lang="pt-BR" sz="2400" b="1" u="sng" dirty="0"/>
              <a:t>PRINCÍPIOS DO PROCESSO ADMINISTRATIVO SANCIONADOR:</a:t>
            </a:r>
          </a:p>
          <a:p>
            <a:pPr algn="just">
              <a:defRPr/>
            </a:pPr>
            <a:endParaRPr lang="pt-BR" sz="2400" dirty="0"/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DEVIDO PROCESSO LEGAL</a:t>
            </a:r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endParaRPr lang="pt-BR" sz="2400" dirty="0"/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CONTRADITÓRIO E AMPLA DEFESA</a:t>
            </a:r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endParaRPr lang="pt-BR" sz="2400" dirty="0"/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FORMALISMO MODERADO</a:t>
            </a:r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endParaRPr lang="pt-BR" sz="2400" dirty="0"/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MOTIVAÇÃO</a:t>
            </a:r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endParaRPr lang="pt-BR" sz="2400" dirty="0"/>
          </a:p>
          <a:p>
            <a:pPr marL="982663" algn="just">
              <a:buFont typeface="Wingdings" panose="05000000000000000000" pitchFamily="2" charset="2"/>
              <a:buChar char="§"/>
              <a:defRPr/>
            </a:pPr>
            <a:r>
              <a:rPr lang="pt-BR" sz="2400" dirty="0"/>
              <a:t>DEVER DE APURAR</a:t>
            </a:r>
          </a:p>
        </p:txBody>
      </p:sp>
    </p:spTree>
    <p:extLst>
      <p:ext uri="{BB962C8B-B14F-4D97-AF65-F5344CB8AC3E}">
        <p14:creationId xmlns:p14="http://schemas.microsoft.com/office/powerpoint/2010/main" val="423544063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80727"/>
            <a:ext cx="8229600" cy="50358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251520" y="2348880"/>
          <a:ext cx="8496944" cy="4368532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8532">
                <a:tc>
                  <a:txBody>
                    <a:bodyPr/>
                    <a:lstStyle/>
                    <a:p>
                      <a:pPr algn="l"/>
                      <a:endParaRPr lang="pt-BR" sz="1800" b="1" dirty="0">
                        <a:latin typeface="calibri "/>
                      </a:endParaRPr>
                    </a:p>
                    <a:p>
                      <a:pPr algn="l"/>
                      <a:endParaRPr lang="pt-BR" sz="1800" b="1" dirty="0">
                        <a:latin typeface="calibri "/>
                      </a:endParaRPr>
                    </a:p>
                    <a:p>
                      <a:pPr algn="l"/>
                      <a:endParaRPr lang="pt-BR" sz="1800" b="1" dirty="0">
                        <a:latin typeface="calibri "/>
                      </a:endParaRPr>
                    </a:p>
                    <a:p>
                      <a:pPr algn="l"/>
                      <a:endParaRPr lang="pt-BR" sz="1800" b="1" dirty="0">
                        <a:latin typeface="calibri "/>
                      </a:endParaRPr>
                    </a:p>
                    <a:p>
                      <a:pPr algn="l"/>
                      <a:endParaRPr lang="pt-BR" sz="1800" b="1" dirty="0">
                        <a:latin typeface="calibri "/>
                      </a:endParaRPr>
                    </a:p>
                    <a:p>
                      <a:pPr algn="l"/>
                      <a:r>
                        <a:rPr lang="pt-BR" sz="1800" b="1" dirty="0">
                          <a:latin typeface="calibri "/>
                        </a:rPr>
                        <a:t>X / XI.</a:t>
                      </a:r>
                      <a:r>
                        <a:rPr lang="pt-BR" sz="1800" b="1" baseline="0" dirty="0">
                          <a:latin typeface="calibri "/>
                        </a:rPr>
                        <a:t> CANAIS DE DENÚNCIA E MEDIDAS DISCIPLINARES</a:t>
                      </a:r>
                    </a:p>
                    <a:p>
                      <a:pPr algn="l"/>
                      <a:endParaRPr lang="pt-BR" sz="1050" b="1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pt-BR" sz="24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Fácil acesso 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Possibilidade de receber denúncias anônimas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Proibição a retaliações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Procedimentos para apuração das denúncias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Previsão de medidas disciplinares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="1" baseline="0" dirty="0">
                          <a:latin typeface="Calibri" pitchFamily="34" charset="0"/>
                        </a:rPr>
                        <a:t>Comunicação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Fluxograma: Somador 4"/>
          <p:cNvSpPr/>
          <p:nvPr/>
        </p:nvSpPr>
        <p:spPr>
          <a:xfrm>
            <a:off x="7164288" y="5949280"/>
            <a:ext cx="1368152" cy="519348"/>
          </a:xfrm>
          <a:prstGeom prst="flowChartSummingJunction">
            <a:avLst/>
          </a:prstGeom>
          <a:solidFill>
            <a:srgbClr val="FFFFFF"/>
          </a:solidFill>
          <a:ln w="25400" cap="flat">
            <a:solidFill>
              <a:srgbClr val="BBE0E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MPE</a:t>
            </a:r>
          </a:p>
        </p:txBody>
      </p:sp>
    </p:spTree>
    <p:extLst>
      <p:ext uri="{BB962C8B-B14F-4D97-AF65-F5344CB8AC3E}">
        <p14:creationId xmlns:p14="http://schemas.microsoft.com/office/powerpoint/2010/main" val="65658560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19"/>
            <a:ext cx="8229600" cy="57559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251520" y="2492896"/>
          <a:ext cx="8496944" cy="4178796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8796">
                <a:tc>
                  <a:txBody>
                    <a:bodyPr/>
                    <a:lstStyle/>
                    <a:p>
                      <a:pPr algn="ctr"/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pt-BR" sz="2400" b="1" dirty="0">
                          <a:latin typeface="Calibri" pitchFamily="34" charset="0"/>
                        </a:rPr>
                        <a:t>XII.</a:t>
                      </a:r>
                      <a:r>
                        <a:rPr lang="pt-BR" sz="2400" b="1" baseline="0" dirty="0">
                          <a:latin typeface="Calibri" pitchFamily="34" charset="0"/>
                        </a:rPr>
                        <a:t> REMEDIAÇÃO</a:t>
                      </a:r>
                      <a:endParaRPr lang="pt-BR" sz="24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050" b="1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endParaRPr lang="pt-BR" sz="2400" baseline="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  <a:p>
                      <a:pPr marL="285750" indent="-2857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Condução de investigação/apurações</a:t>
                      </a:r>
                      <a:endParaRPr lang="pt-BR" sz="24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Imediata interrupção das irregularidades</a:t>
                      </a: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Afastamento de envolvidos de qualquer atividade da empresa e de empresas do mesmo grupo</a:t>
                      </a:r>
                      <a:endParaRPr lang="pt-BR" sz="24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Aplicação de medidas para prevenir novas falhas</a:t>
                      </a:r>
                      <a:endParaRPr lang="pt-BR" sz="1800" baseline="0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06833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19"/>
            <a:ext cx="8229600" cy="57559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9393" y="1628800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179512" y="2420888"/>
          <a:ext cx="8784976" cy="4194800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480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pt-BR" sz="2200" b="1" dirty="0">
                          <a:latin typeface="Calibri" pitchFamily="34" charset="0"/>
                        </a:rPr>
                        <a:t>XIII.</a:t>
                      </a:r>
                      <a:r>
                        <a:rPr lang="pt-BR" sz="2200" b="1" baseline="0" dirty="0">
                          <a:latin typeface="Calibri" pitchFamily="34" charset="0"/>
                        </a:rPr>
                        <a:t> DILIGÊNCIA PARA CONTRATAÇÃO DE TERCEIROS E SUPERVISÃO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200" b="0" baseline="0" dirty="0">
                          <a:latin typeface="Calibri" pitchFamily="34" charset="0"/>
                        </a:rPr>
                        <a:t>Fornecedores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200" b="0" baseline="0" dirty="0">
                          <a:latin typeface="Calibri" pitchFamily="34" charset="0"/>
                        </a:rPr>
                        <a:t>Prestadores de serviços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200" b="0" baseline="0" dirty="0">
                          <a:latin typeface="Calibri" pitchFamily="34" charset="0"/>
                        </a:rPr>
                        <a:t>Consultores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200" b="0" baseline="0" dirty="0">
                          <a:latin typeface="Calibri" pitchFamily="34" charset="0"/>
                        </a:rPr>
                        <a:t>-   Entidades que recebem doações e patrocínios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000" baseline="0" dirty="0">
                          <a:latin typeface="Calibri" pitchFamily="34" charset="0"/>
                        </a:rPr>
                        <a:t>Verificação de histórico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000" baseline="0" dirty="0">
                          <a:latin typeface="Calibri" pitchFamily="34" charset="0"/>
                        </a:rPr>
                        <a:t>Imposição de adesão às regras da empresa, com consequências contratuais no caso de descumprimento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000" baseline="0" dirty="0">
                          <a:latin typeface="Calibri" pitchFamily="34" charset="0"/>
                        </a:rPr>
                        <a:t>Verificação sobre a efetiva prestação de serviço antes do pagamento / sobre adequada utilização das doações e patrocínios recebidos</a:t>
                      </a:r>
                      <a:endParaRPr lang="pt-BR" sz="2000" b="1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000" b="1" baseline="0" dirty="0">
                          <a:latin typeface="Calibri" pitchFamily="34" charset="0"/>
                        </a:rPr>
                        <a:t>Treinamento</a:t>
                      </a:r>
                      <a:endParaRPr lang="pt-BR" sz="20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pt-BR" sz="2000" b="1" baseline="0" dirty="0">
                          <a:latin typeface="Calibri" pitchFamily="34" charset="0"/>
                        </a:rPr>
                        <a:t>Monitoramento da adesão às regras da empresa </a:t>
                      </a:r>
                      <a:r>
                        <a:rPr lang="pt-BR" sz="2000" b="0" baseline="0" dirty="0">
                          <a:latin typeface="Calibri" pitchFamily="34" charset="0"/>
                        </a:rPr>
                        <a:t>(por amostragem, com foco contábil restrito à realização do serviço contratado)</a:t>
                      </a:r>
                      <a:endParaRPr lang="pt-BR" sz="2000" b="1" baseline="0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Fluxograma: Somador 4"/>
          <p:cNvSpPr/>
          <p:nvPr/>
        </p:nvSpPr>
        <p:spPr>
          <a:xfrm>
            <a:off x="7380312" y="6021288"/>
            <a:ext cx="1440160" cy="519348"/>
          </a:xfrm>
          <a:prstGeom prst="flowChartSummingJunction">
            <a:avLst/>
          </a:prstGeom>
          <a:solidFill>
            <a:srgbClr val="FFFFFF"/>
          </a:solidFill>
          <a:ln w="25400" cap="flat">
            <a:solidFill>
              <a:srgbClr val="BBE0E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  MPE</a:t>
            </a:r>
          </a:p>
        </p:txBody>
      </p:sp>
    </p:spTree>
    <p:extLst>
      <p:ext uri="{BB962C8B-B14F-4D97-AF65-F5344CB8AC3E}">
        <p14:creationId xmlns:p14="http://schemas.microsoft.com/office/powerpoint/2010/main" val="82567970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80727"/>
            <a:ext cx="8229600" cy="503585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251520" y="2420888"/>
          <a:ext cx="8640960" cy="4248472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3197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3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pt-BR" sz="2000" b="1" dirty="0">
                          <a:latin typeface="Calibri" pitchFamily="34" charset="0"/>
                        </a:rPr>
                        <a:t>XIV.</a:t>
                      </a:r>
                      <a:r>
                        <a:rPr lang="pt-BR" sz="2000" b="1" baseline="0" dirty="0">
                          <a:latin typeface="Calibri" pitchFamily="34" charset="0"/>
                        </a:rPr>
                        <a:t> DILIGÊNCIA EM PROCESSO DE FUSÕES, AQUISIÇÕES E REESTRUTURAÇÕES SOCIETÁRIAS </a:t>
                      </a:r>
                    </a:p>
                    <a:p>
                      <a:pPr algn="l"/>
                      <a:endParaRPr lang="pt-BR" sz="1050" b="1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pt-BR" sz="24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Verificação prévia ao fechamento do negócio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Caso o negócio seja realizado, remediação das irregularidades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24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Submissão às regras de integridade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Fluxograma: Somador 4"/>
          <p:cNvSpPr/>
          <p:nvPr/>
        </p:nvSpPr>
        <p:spPr>
          <a:xfrm>
            <a:off x="7236296" y="6021288"/>
            <a:ext cx="1440160" cy="519348"/>
          </a:xfrm>
          <a:prstGeom prst="flowChartSummingJunction">
            <a:avLst/>
          </a:prstGeom>
          <a:solidFill>
            <a:srgbClr val="FFFFFF"/>
          </a:solidFill>
          <a:ln w="25400" cap="flat">
            <a:solidFill>
              <a:srgbClr val="BBE0E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  MPE</a:t>
            </a:r>
          </a:p>
        </p:txBody>
      </p:sp>
    </p:spTree>
    <p:extLst>
      <p:ext uri="{BB962C8B-B14F-4D97-AF65-F5344CB8AC3E}">
        <p14:creationId xmlns:p14="http://schemas.microsoft.com/office/powerpoint/2010/main" val="60987384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19"/>
            <a:ext cx="8229600" cy="57559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323528" y="2708920"/>
          <a:ext cx="8640960" cy="3960440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295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6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440">
                <a:tc>
                  <a:txBody>
                    <a:bodyPr/>
                    <a:lstStyle/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ctr"/>
                      <a:endParaRPr lang="pt-BR" sz="2000" b="1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pt-BR" sz="2000" b="1" dirty="0">
                          <a:latin typeface="Calibri" pitchFamily="34" charset="0"/>
                        </a:rPr>
                        <a:t>XV.</a:t>
                      </a:r>
                      <a:r>
                        <a:rPr lang="pt-BR" sz="2000" b="1" baseline="0" dirty="0">
                          <a:latin typeface="Calibri" pitchFamily="34" charset="0"/>
                        </a:rPr>
                        <a:t> MONITORAMENTO</a:t>
                      </a:r>
                    </a:p>
                    <a:p>
                      <a:pPr algn="l"/>
                      <a:endParaRPr lang="pt-BR" sz="1050" b="1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18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200" baseline="0" dirty="0">
                          <a:latin typeface="Calibri" pitchFamily="34" charset="0"/>
                        </a:rPr>
                        <a:t>Política de monitoramento</a:t>
                      </a: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200" baseline="0" dirty="0">
                          <a:latin typeface="Calibri" pitchFamily="34" charset="0"/>
                        </a:rPr>
                        <a:t>Indicadores e metas</a:t>
                      </a: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200" baseline="0" dirty="0">
                          <a:latin typeface="Calibri" pitchFamily="34" charset="0"/>
                        </a:rPr>
                        <a:t>Revisão das políticas</a:t>
                      </a: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200" baseline="0" dirty="0">
                          <a:latin typeface="Calibri" pitchFamily="34" charset="0"/>
                        </a:rPr>
                        <a:t>Sistemas de Controle</a:t>
                      </a:r>
                    </a:p>
                    <a:p>
                      <a:pPr marL="171450" indent="-171450" algn="l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pt-BR" sz="2200" baseline="0" dirty="0">
                          <a:latin typeface="Calibri" pitchFamily="34" charset="0"/>
                        </a:rPr>
                        <a:t>O programa de integridade já foi alterado ou aperfeiçoado como resultado de uma atividade de monitoramento?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Fluxograma: Somador 4"/>
          <p:cNvSpPr/>
          <p:nvPr/>
        </p:nvSpPr>
        <p:spPr>
          <a:xfrm>
            <a:off x="7164288" y="6021288"/>
            <a:ext cx="1584176" cy="519348"/>
          </a:xfrm>
          <a:prstGeom prst="flowChartSummingJunction">
            <a:avLst/>
          </a:prstGeom>
          <a:solidFill>
            <a:srgbClr val="FFFFFF"/>
          </a:solidFill>
          <a:ln w="25400" cap="flat">
            <a:solidFill>
              <a:srgbClr val="BBE0E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   MPE</a:t>
            </a:r>
          </a:p>
        </p:txBody>
      </p:sp>
    </p:spTree>
    <p:extLst>
      <p:ext uri="{BB962C8B-B14F-4D97-AF65-F5344CB8AC3E}">
        <p14:creationId xmlns:p14="http://schemas.microsoft.com/office/powerpoint/2010/main" val="298185856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80728"/>
            <a:ext cx="8229600" cy="647576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147248" cy="1800349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r>
              <a:rPr lang="pt-BR" sz="1600" b="1" cap="all" dirty="0">
                <a:latin typeface="Calibri" panose="020F0502020204030204" pitchFamily="34" charset="0"/>
              </a:rPr>
              <a:t>(art. 42 do decreto 8.420 de 18 de março de 2015)</a:t>
            </a: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0" lvl="1" indent="0" algn="just">
              <a:buFontTx/>
              <a:buNone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755576" y="2780928"/>
          <a:ext cx="7776864" cy="3600400"/>
        </p:xfrm>
        <a:graphic>
          <a:graphicData uri="http://schemas.openxmlformats.org/drawingml/2006/table">
            <a:tbl>
              <a:tblPr lastRow="1" bandRow="1">
                <a:tableStyleId>{5940675A-B579-460E-94D1-54222C63F5DA}</a:tableStyleId>
              </a:tblPr>
              <a:tblGrid>
                <a:gridCol w="28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0">
                <a:tc>
                  <a:txBody>
                    <a:bodyPr/>
                    <a:lstStyle/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endParaRPr lang="pt-BR" sz="1800" b="1" dirty="0"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pt-BR" sz="1800" b="1" dirty="0">
                          <a:latin typeface="Calibri" pitchFamily="34" charset="0"/>
                        </a:rPr>
                        <a:t>XVI.</a:t>
                      </a:r>
                      <a:r>
                        <a:rPr lang="pt-BR" sz="1800" b="1" baseline="0" dirty="0">
                          <a:latin typeface="Calibri" pitchFamily="34" charset="0"/>
                        </a:rPr>
                        <a:t> TRANSPARÊNCIA NAS DOAÇÕES PARA CANDIDATOS E PARTIDOS POLÍTICOS</a:t>
                      </a:r>
                    </a:p>
                    <a:p>
                      <a:pPr algn="l"/>
                      <a:endParaRPr lang="pt-BR" sz="1050" b="1" baseline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pt-BR" sz="18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pt-BR" sz="18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endParaRPr lang="pt-BR" sz="1800" baseline="0" dirty="0">
                        <a:latin typeface="Calibri" pitchFamily="34" charset="0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pt-BR" sz="1800" baseline="0" dirty="0">
                        <a:latin typeface="Calibri" pitchFamily="34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None/>
                      </a:pPr>
                      <a:r>
                        <a:rPr lang="pt-BR" sz="2400" baseline="0" dirty="0">
                          <a:latin typeface="Calibri" pitchFamily="34" charset="0"/>
                        </a:rPr>
                        <a:t>  </a:t>
                      </a:r>
                      <a:r>
                        <a:rPr lang="pt-BR" sz="2400" baseline="0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Não tem mais aplicação!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Fluxograma: Somador 4"/>
          <p:cNvSpPr/>
          <p:nvPr/>
        </p:nvSpPr>
        <p:spPr>
          <a:xfrm>
            <a:off x="6444208" y="5589240"/>
            <a:ext cx="1296144" cy="519348"/>
          </a:xfrm>
          <a:prstGeom prst="flowChartSummingJunction">
            <a:avLst/>
          </a:prstGeom>
          <a:solidFill>
            <a:srgbClr val="FFFFFF"/>
          </a:solidFill>
          <a:ln w="25400" cap="flat">
            <a:solidFill>
              <a:srgbClr val="BBE0E3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MPE</a:t>
            </a:r>
          </a:p>
        </p:txBody>
      </p:sp>
    </p:spTree>
    <p:extLst>
      <p:ext uri="{BB962C8B-B14F-4D97-AF65-F5344CB8AC3E}">
        <p14:creationId xmlns:p14="http://schemas.microsoft.com/office/powerpoint/2010/main" val="344504472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19"/>
            <a:ext cx="8229600" cy="57559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536504"/>
          </a:xfrm>
        </p:spPr>
        <p:txBody>
          <a:bodyPr>
            <a:normAutofit fontScale="92500" lnSpcReduction="20000"/>
          </a:bodyPr>
          <a:lstStyle/>
          <a:p>
            <a:pPr lvl="1" algn="just">
              <a:buNone/>
              <a:defRPr/>
            </a:pPr>
            <a:r>
              <a:rPr lang="pt-BR" sz="2600" b="1" cap="all" dirty="0">
                <a:latin typeface="Calibri" panose="020F0502020204030204" pitchFamily="34" charset="0"/>
              </a:rPr>
              <a:t>2.3. PARÂMETROS para avaliação DE UM PI</a:t>
            </a:r>
          </a:p>
          <a:p>
            <a:pPr lvl="1" algn="just">
              <a:buNone/>
              <a:defRPr/>
            </a:pPr>
            <a:endParaRPr lang="pt-BR" sz="2500" b="1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marL="457200" lvl="1" indent="0" algn="just"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pt-BR" cap="all" dirty="0">
                <a:latin typeface="Calibri" panose="020F0502020204030204" pitchFamily="34" charset="0"/>
              </a:rPr>
              <a:t> </a:t>
            </a:r>
            <a:r>
              <a:rPr lang="pt-BR" sz="3300" dirty="0">
                <a:latin typeface="Calibri" panose="020F0502020204030204" pitchFamily="34" charset="0"/>
              </a:rPr>
              <a:t>Avaliação sistêmica</a:t>
            </a:r>
          </a:p>
          <a:p>
            <a:pPr marL="457200" lvl="1" indent="0" algn="just"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pt-BR" sz="3300" dirty="0">
                <a:latin typeface="Calibri" panose="020F0502020204030204" pitchFamily="34" charset="0"/>
              </a:rPr>
              <a:t>Avaliação caso a caso</a:t>
            </a:r>
          </a:p>
          <a:p>
            <a:pPr marL="457200" lvl="1" indent="0" algn="just">
              <a:spcBef>
                <a:spcPts val="60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pt-BR" sz="3300" dirty="0">
                <a:latin typeface="Calibri" panose="020F0502020204030204" pitchFamily="34" charset="0"/>
              </a:rPr>
              <a:t>Confiabilidade e completude das informações prestadas</a:t>
            </a:r>
          </a:p>
          <a:p>
            <a:pPr marL="457200" lvl="1" indent="0" algn="just">
              <a:spcBef>
                <a:spcPts val="600"/>
              </a:spcBef>
              <a:spcAft>
                <a:spcPts val="2400"/>
              </a:spcAft>
              <a:buFont typeface="Wingdings" pitchFamily="2" charset="2"/>
              <a:buChar char="Ø"/>
              <a:defRPr/>
            </a:pPr>
            <a:r>
              <a:rPr lang="pt-BR" sz="3300" dirty="0">
                <a:latin typeface="Calibri" panose="020F0502020204030204" pitchFamily="34" charset="0"/>
              </a:rPr>
              <a:t>Conhecimento aprofundado sobre os dados referentes à ocorrência do ato lesivo objeto da apuração</a:t>
            </a:r>
            <a:endParaRPr lang="pt-BR" sz="2000" cap="al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8863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19"/>
            <a:ext cx="8229600" cy="57559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47248" cy="1224136"/>
          </a:xfrm>
        </p:spPr>
        <p:txBody>
          <a:bodyPr>
            <a:normAutofit/>
          </a:bodyPr>
          <a:lstStyle/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2.4. </a:t>
            </a:r>
            <a:r>
              <a:rPr lang="pt-BR" b="1" dirty="0"/>
              <a:t>Estabelecimento do percentual incidente sobre o faturamento bruto da empresa em decorrência do PI</a:t>
            </a:r>
            <a:endParaRPr lang="pt-BR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839"/>
          <p:cNvGraphicFramePr/>
          <p:nvPr>
            <p:extLst/>
          </p:nvPr>
        </p:nvGraphicFramePr>
        <p:xfrm>
          <a:off x="179512" y="2420888"/>
          <a:ext cx="8784976" cy="4267200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4640">
                <a:tc>
                  <a:txBody>
                    <a:bodyPr/>
                    <a:lstStyle/>
                    <a:p>
                      <a:pPr lvl="0" algn="ctr">
                        <a:spcAft>
                          <a:spcPts val="600"/>
                        </a:spcAft>
                        <a:defRPr sz="1800" b="0" i="0"/>
                      </a:pPr>
                      <a:endParaRPr lang="pt-BR" sz="2000" b="1" dirty="0"/>
                    </a:p>
                    <a:p>
                      <a:pPr lvl="0" algn="ctr">
                        <a:spcAft>
                          <a:spcPts val="600"/>
                        </a:spcAft>
                        <a:defRPr sz="1800" b="0" i="0"/>
                      </a:pPr>
                      <a:endParaRPr lang="pt-BR" sz="2000" b="1" dirty="0"/>
                    </a:p>
                    <a:p>
                      <a:pPr lvl="0" algn="ctr">
                        <a:spcAft>
                          <a:spcPts val="600"/>
                        </a:spcAft>
                        <a:defRPr sz="1800" b="0" i="0"/>
                      </a:pPr>
                      <a:r>
                        <a:rPr lang="pt-BR" sz="2000" b="1" dirty="0"/>
                        <a:t>4%</a:t>
                      </a:r>
                      <a:endParaRPr sz="2000" b="1" dirty="0"/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marL="88900" lvl="0" algn="just" defTabSz="449580">
                        <a:spcAft>
                          <a:spcPts val="600"/>
                        </a:spcAft>
                        <a:defRPr sz="1800" b="0" i="0"/>
                      </a:pPr>
                      <a:r>
                        <a:rPr lang="pt-BR" sz="2000" b="1" i="0" kern="1200" cap="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Times New Roman"/>
                        </a:rPr>
                        <a:t>Atendimento pleno </a:t>
                      </a:r>
                    </a:p>
                    <a:p>
                      <a:pPr marL="88900" lvl="0" algn="just" defTabSz="449580">
                        <a:spcAft>
                          <a:spcPts val="600"/>
                        </a:spcAft>
                        <a:defRPr sz="1800" b="0" i="0"/>
                      </a:pPr>
                      <a:r>
                        <a:rPr lang="pt-BR" sz="2000" kern="1200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Times New Roman"/>
                        </a:rPr>
                        <a:t>Programa pré-existente (não apenas estrutura mas também a base necessária de comprometimento)</a:t>
                      </a:r>
                    </a:p>
                    <a:p>
                      <a:pPr marL="88900" lvl="0" algn="just" defTabSz="449580">
                        <a:spcAft>
                          <a:spcPts val="600"/>
                        </a:spcAft>
                        <a:defRPr sz="1800" b="0" i="0"/>
                      </a:pPr>
                      <a:r>
                        <a:rPr lang="pt-BR" sz="2000" b="0" i="0" kern="1200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Times New Roman"/>
                        </a:rPr>
                        <a:t>Atendimento pleno: programa efetivo (estrutura, funcionamento do programa na rotina e na prevenção, detecção e remediação do ato lesivo)</a:t>
                      </a:r>
                    </a:p>
                  </a:txBody>
                  <a:tcPr marL="63500" marR="63500" marT="63500" marB="635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144">
                <a:tc>
                  <a:txBody>
                    <a:bodyPr/>
                    <a:lstStyle/>
                    <a:p>
                      <a:pPr lvl="0" algn="l">
                        <a:spcAft>
                          <a:spcPts val="600"/>
                        </a:spcAft>
                        <a:defRPr sz="1800" b="0" i="0"/>
                      </a:pPr>
                      <a:r>
                        <a:rPr sz="2000" b="1" dirty="0"/>
                        <a:t>      
   1 a </a:t>
                      </a:r>
                      <a:r>
                        <a:rPr lang="pt-BR" sz="2000" b="1" dirty="0"/>
                        <a:t>3,9</a:t>
                      </a:r>
                      <a:r>
                        <a:rPr sz="2000" b="1" dirty="0"/>
                        <a:t>%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marL="88900" lvl="0" indent="0" algn="just" defTabSz="449580" rtl="0" eaLnBrk="1" latinLnBrk="0" hangingPunct="1">
                        <a:spcAft>
                          <a:spcPts val="600"/>
                        </a:spcAft>
                        <a:buFontTx/>
                        <a:buNone/>
                        <a:defRPr sz="1800" b="0" i="0"/>
                      </a:pPr>
                      <a:r>
                        <a:rPr lang="pt-BR" sz="2000" b="0" i="0" kern="1200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Times New Roman"/>
                        </a:rPr>
                        <a:t>Programa com certo grau de efetividade (estrutura, funcionamento do programa na rotina e na prevenção, detecção e remediação do ato lesivo)</a:t>
                      </a:r>
                    </a:p>
                  </a:txBody>
                  <a:tcPr marL="63500" marR="63500" marT="63500" marB="635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315">
                <a:tc>
                  <a:txBody>
                    <a:bodyPr/>
                    <a:lstStyle/>
                    <a:p>
                      <a:pPr lvl="0" algn="l">
                        <a:spcAft>
                          <a:spcPts val="600"/>
                        </a:spcAft>
                        <a:defRPr sz="1800" b="0" i="0"/>
                      </a:pPr>
                      <a:r>
                        <a:rPr sz="2000" b="1" i="1" dirty="0"/>
                        <a:t>      </a:t>
                      </a:r>
                      <a:endParaRPr lang="pt-BR" sz="2000" b="1" i="1" dirty="0"/>
                    </a:p>
                    <a:p>
                      <a:pPr lvl="0" algn="ctr">
                        <a:spcAft>
                          <a:spcPts val="600"/>
                        </a:spcAft>
                        <a:defRPr sz="1800" b="0" i="0"/>
                      </a:pPr>
                      <a:r>
                        <a:rPr sz="2000" b="1" dirty="0"/>
                        <a:t>0</a:t>
                      </a:r>
                      <a:r>
                        <a:rPr sz="2000" b="1" i="1" dirty="0"/>
                        <a:t>    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600"/>
                        </a:spcAft>
                        <a:defRPr sz="1800" b="0" i="0"/>
                      </a:pPr>
                      <a:r>
                        <a:rPr lang="pt-BR" sz="2000" b="1" i="0" kern="1200" cap="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sz="2000" b="1" i="0" kern="1200" cap="all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Meramente</a:t>
                      </a:r>
                      <a:r>
                        <a:rPr sz="2000" b="1" i="0" kern="1200" cap="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formal? </a:t>
                      </a:r>
                    </a:p>
                    <a:p>
                      <a:pPr marL="88900" lvl="0" indent="0" algn="just" defTabSz="449580" rtl="0" eaLnBrk="1" latinLnBrk="0" hangingPunct="1">
                        <a:spcAft>
                          <a:spcPts val="600"/>
                        </a:spcAft>
                        <a:buFontTx/>
                        <a:buNone/>
                        <a:defRPr sz="1800" b="0" i="0"/>
                      </a:pPr>
                      <a:r>
                        <a:rPr lang="pt-BR" sz="2000" b="0" i="0" kern="1200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Times New Roman"/>
                        </a:rPr>
                        <a:t>Existe apenas no papel e se mostra absolutamente ineficaz para mitigar os riscos de ocorrência de atos lesivos da LAC.</a:t>
                      </a:r>
                    </a:p>
                  </a:txBody>
                  <a:tcPr marL="63500" marR="63500" marT="63500" marB="635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57749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457200" y="908719"/>
            <a:ext cx="8229600" cy="57559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680520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pt-BR" sz="2500" b="1" u="sng" cap="all" dirty="0">
                <a:latin typeface="Calibri" panose="020F0502020204030204" pitchFamily="34" charset="0"/>
              </a:rPr>
              <a:t>3. Avaliação de </a:t>
            </a:r>
            <a:r>
              <a:rPr lang="pt-BR" sz="2500" b="1" u="sng" cap="all" dirty="0" err="1">
                <a:latin typeface="Calibri" panose="020F0502020204030204" pitchFamily="34" charset="0"/>
              </a:rPr>
              <a:t>pi</a:t>
            </a:r>
            <a:r>
              <a:rPr lang="pt-BR" sz="2500" b="1" u="sng" cap="all" dirty="0">
                <a:latin typeface="Calibri" panose="020F0502020204030204" pitchFamily="34" charset="0"/>
              </a:rPr>
              <a:t> em acordo de leniência</a:t>
            </a:r>
          </a:p>
          <a:p>
            <a:pPr lvl="1" algn="just">
              <a:buNone/>
              <a:defRPr/>
            </a:pPr>
            <a:endParaRPr lang="pt-BR" sz="1600" b="1" cap="all" dirty="0">
              <a:latin typeface="Calibri" panose="020F0502020204030204" pitchFamily="34" charset="0"/>
            </a:endParaRPr>
          </a:p>
          <a:p>
            <a:pPr lvl="1" algn="just">
              <a:buNone/>
              <a:defRPr/>
            </a:pPr>
            <a:r>
              <a:rPr lang="pt-BR" sz="2500" b="1" cap="all" dirty="0">
                <a:latin typeface="Calibri" panose="020F0502020204030204" pitchFamily="34" charset="0"/>
              </a:rPr>
              <a:t>3.1. </a:t>
            </a:r>
            <a:r>
              <a:rPr lang="pt-BR" sz="2400" b="1" dirty="0"/>
              <a:t>Objetivo da avaliação no acordo</a:t>
            </a:r>
            <a:endParaRPr lang="pt-BR" sz="2500" b="1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1050" cap="all" dirty="0">
              <a:latin typeface="Calibri" panose="020F0502020204030204" pitchFamily="34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pt-BR" sz="2000" b="1" cap="all" dirty="0">
                <a:latin typeface="Calibri" panose="020F0502020204030204" pitchFamily="34" charset="0"/>
              </a:rPr>
              <a:t>Verificar se e em quanto a multa será atenuada. </a:t>
            </a:r>
            <a:r>
              <a:rPr lang="pt-BR" sz="2000" b="1" dirty="0">
                <a:latin typeface="Calibri" pitchFamily="34" charset="0"/>
              </a:rPr>
              <a:t>Subtração de 1 a 4% </a:t>
            </a:r>
            <a:r>
              <a:rPr lang="pt-BR" sz="2000" dirty="0">
                <a:latin typeface="Calibri" pitchFamily="34" charset="0"/>
              </a:rPr>
              <a:t>incidentes sobre o faturamento bruto da empresa, </a:t>
            </a:r>
            <a:r>
              <a:rPr lang="pt-BR" sz="2000" b="1" dirty="0">
                <a:latin typeface="Calibri" pitchFamily="34" charset="0"/>
              </a:rPr>
              <a:t>ou 0%</a:t>
            </a:r>
            <a:r>
              <a:rPr lang="pt-BR" sz="2000" dirty="0">
                <a:latin typeface="Calibri" pitchFamily="34" charset="0"/>
              </a:rPr>
              <a:t>, em caso de programa meramente formal.</a:t>
            </a:r>
            <a:endParaRPr lang="pt-BR" sz="2000" cap="all" dirty="0">
              <a:latin typeface="Calibri" panose="020F0502020204030204" pitchFamily="34" charset="0"/>
            </a:endParaRPr>
          </a:p>
          <a:p>
            <a:pPr marL="45720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pt-BR" sz="2000" b="1" cap="all" dirty="0">
                <a:latin typeface="Calibri" panose="020F0502020204030204" pitchFamily="34" charset="0"/>
              </a:rPr>
              <a:t>Estabelecimento de um sistema de incentivos</a:t>
            </a:r>
            <a:r>
              <a:rPr lang="pt-BR" sz="2000" cap="all" dirty="0">
                <a:latin typeface="Calibri" panose="020F0502020204030204" pitchFamily="34" charset="0"/>
              </a:rPr>
              <a:t>. </a:t>
            </a:r>
            <a:r>
              <a:rPr lang="pt-BR" sz="2000" dirty="0">
                <a:latin typeface="Calibri" pitchFamily="34" charset="0"/>
              </a:rPr>
              <a:t>O que pode ser feito por meio da valorização de esforços da pessoa jurídica para criação e manutenção de uma cultura de integridade. </a:t>
            </a:r>
          </a:p>
          <a:p>
            <a:pPr marL="457200" lvl="1" indent="0" algn="just"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  <a:p>
            <a:pPr marL="457200" lvl="1" indent="0" algn="just">
              <a:buFont typeface="Wingdings" pitchFamily="2" charset="2"/>
              <a:buChar char="Ø"/>
              <a:defRPr/>
            </a:pPr>
            <a:r>
              <a:rPr lang="pt-BR" sz="2000" cap="all" dirty="0">
                <a:latin typeface="Calibri" panose="020F0502020204030204" pitchFamily="34" charset="0"/>
              </a:rPr>
              <a:t> </a:t>
            </a:r>
            <a:r>
              <a:rPr lang="pt-BR" sz="2000" b="1" cap="all" dirty="0">
                <a:solidFill>
                  <a:srgbClr val="FF0000"/>
                </a:solidFill>
                <a:latin typeface="Calibri" panose="020F0502020204030204" pitchFamily="34" charset="0"/>
              </a:rPr>
              <a:t>Estabelecimento de compromissos a serem implementados nos próximos anos, sujeitos a monitoramento</a:t>
            </a:r>
          </a:p>
          <a:p>
            <a:pPr marL="0" lvl="1" indent="0" algn="just">
              <a:buFontTx/>
              <a:buNone/>
              <a:defRPr/>
            </a:pPr>
            <a:endParaRPr lang="pt-BR" sz="2000" cap="al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611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ítulo 1"/>
          <p:cNvSpPr>
            <a:spLocks noGrp="1"/>
          </p:cNvSpPr>
          <p:nvPr>
            <p:ph type="title"/>
          </p:nvPr>
        </p:nvSpPr>
        <p:spPr bwMode="auto">
          <a:xfrm>
            <a:off x="395536" y="836712"/>
            <a:ext cx="8229600" cy="575593"/>
          </a:xfrm>
          <a:solidFill>
            <a:srgbClr val="00206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pt-BR" sz="27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AVALIAÇÃO DE PROGRAMA DE INTEGRIDADE</a:t>
            </a:r>
            <a:endParaRPr lang="pt-BR" altLang="pt-BR" sz="27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  <a:buNone/>
              <a:defRPr/>
            </a:pPr>
            <a:r>
              <a:rPr lang="pt-BR" sz="2000" b="1" u="sng" cap="all" dirty="0">
                <a:latin typeface="Calibri" panose="020F0502020204030204" pitchFamily="34" charset="0"/>
              </a:rPr>
              <a:t>4. RELATÓRIO DE AVALIAÇÃO</a:t>
            </a:r>
            <a:endParaRPr lang="pt-BR" sz="2000" cap="all" dirty="0">
              <a:latin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1950" b="1" dirty="0">
                <a:latin typeface="Calibri" panose="020F0502020204030204" pitchFamily="34" charset="0"/>
              </a:rPr>
              <a:t> Introdução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Calibri" panose="020F0502020204030204" pitchFamily="34" charset="0"/>
              </a:rPr>
              <a:t>Objetivos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Calibri" panose="020F0502020204030204" pitchFamily="34" charset="0"/>
              </a:rPr>
              <a:t>Abrangência (empresa que está assinando o acordo ou grupo?) </a:t>
            </a: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1950" b="1" dirty="0">
                <a:latin typeface="Calibri" panose="020F0502020204030204" pitchFamily="34" charset="0"/>
              </a:rPr>
              <a:t> Ato lesivo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Calibri" panose="020F0502020204030204" pitchFamily="34" charset="0"/>
              </a:rPr>
              <a:t>Dados do ato lesivo que são relevantes para a análise de integridade</a:t>
            </a: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1950" dirty="0">
                <a:latin typeface="Calibri" panose="020F0502020204030204" pitchFamily="34" charset="0"/>
              </a:rPr>
              <a:t> </a:t>
            </a:r>
            <a:r>
              <a:rPr lang="pt-BR" sz="1950" b="1" dirty="0">
                <a:latin typeface="Calibri" panose="020F0502020204030204" pitchFamily="34" charset="0"/>
              </a:rPr>
              <a:t>Análise de perfil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Calibri" panose="020F0502020204030204" pitchFamily="34" charset="0"/>
              </a:rPr>
              <a:t>Correlação entre os dados apresentados e constatados e seus efeitos na análise do programa</a:t>
            </a: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1950" b="1" dirty="0">
                <a:latin typeface="Calibri" panose="020F0502020204030204" pitchFamily="34" charset="0"/>
              </a:rPr>
              <a:t> Análise do programa de integridade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Calibri" panose="020F0502020204030204" pitchFamily="34" charset="0"/>
              </a:rPr>
              <a:t>Análise item a item sobre adequabilidade e efetividade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Calibri" panose="020F0502020204030204" pitchFamily="34" charset="0"/>
              </a:rPr>
              <a:t>Compromissos (no caso de al)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950" b="1" dirty="0">
                <a:latin typeface="Calibri" panose="020F0502020204030204" pitchFamily="34" charset="0"/>
              </a:rPr>
              <a:t>Conclusão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Calibri" panose="020F0502020204030204" pitchFamily="34" charset="0"/>
              </a:rPr>
              <a:t>Análise resumida para subsidiar a decisão sobre o percentual aplicado</a:t>
            </a:r>
          </a:p>
        </p:txBody>
      </p:sp>
    </p:spTree>
    <p:extLst>
      <p:ext uri="{BB962C8B-B14F-4D97-AF65-F5344CB8AC3E}">
        <p14:creationId xmlns:p14="http://schemas.microsoft.com/office/powerpoint/2010/main" val="1671992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7765</Words>
  <Application>Microsoft Office PowerPoint</Application>
  <PresentationFormat>Apresentação na tela (4:3)</PresentationFormat>
  <Paragraphs>1121</Paragraphs>
  <Slides>102</Slides>
  <Notes>88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102</vt:i4>
      </vt:variant>
    </vt:vector>
  </HeadingPairs>
  <TitlesOfParts>
    <vt:vector size="113" baseType="lpstr">
      <vt:lpstr>ＭＳ Ｐゴシック</vt:lpstr>
      <vt:lpstr>Arial</vt:lpstr>
      <vt:lpstr>Calibri</vt:lpstr>
      <vt:lpstr>calibri </vt:lpstr>
      <vt:lpstr>Calibri Light</vt:lpstr>
      <vt:lpstr>Cambria</vt:lpstr>
      <vt:lpstr>Times New Roman</vt:lpstr>
      <vt:lpstr>Vani</vt:lpstr>
      <vt:lpstr>Wingdings</vt:lpstr>
      <vt:lpstr>Tema do Office</vt:lpstr>
      <vt:lpstr>Planilha</vt:lpstr>
      <vt:lpstr>Apresentação do PowerPoint</vt:lpstr>
      <vt:lpstr>Apresentação do PowerPoint</vt:lpstr>
      <vt:lpstr>Apresentação do PowerPoint</vt:lpstr>
      <vt:lpstr>Sistema Normativo Internacional de Combate à Corrupção</vt:lpstr>
      <vt:lpstr>Âmbitos de Responsabilização por Atos de Corrupção no Brasil</vt:lpstr>
      <vt:lpstr>Apresentação do PowerPoint</vt:lpstr>
      <vt:lpstr>Apresentação do PowerPoint</vt:lpstr>
      <vt:lpstr>DIREITO ADMINISTRATIVO SANCIONADOR</vt:lpstr>
      <vt:lpstr>DIREITO ADMINISTRATIVO SANCIONADOR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PENALIDADES ADMINISTRATIVAS</vt:lpstr>
      <vt:lpstr>PENALIDADES CIVIS</vt:lpstr>
      <vt:lpstr>Critérios de Dosimetria da Multa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Valor total de contratos – FAIXAS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Apresentação do PowerPoint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AVALIAÇÃO DE PROGRAMA DE INTEGRIDADE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Alencar Araripe Pereira</dc:creator>
  <cp:lastModifiedBy>Marcelo Rezende</cp:lastModifiedBy>
  <cp:revision>38</cp:revision>
  <dcterms:created xsi:type="dcterms:W3CDTF">2016-09-14T18:22:07Z</dcterms:created>
  <dcterms:modified xsi:type="dcterms:W3CDTF">2018-08-16T19:36:27Z</dcterms:modified>
</cp:coreProperties>
</file>